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sldIdLst>
    <p:sldId id="256" r:id="rId2"/>
    <p:sldId id="257" r:id="rId3"/>
    <p:sldId id="258" r:id="rId4"/>
    <p:sldId id="259" r:id="rId5"/>
    <p:sldId id="260" r:id="rId6"/>
    <p:sldId id="264" r:id="rId7"/>
    <p:sldId id="305" r:id="rId8"/>
    <p:sldId id="306" r:id="rId9"/>
    <p:sldId id="308" r:id="rId10"/>
    <p:sldId id="309" r:id="rId11"/>
    <p:sldId id="310" r:id="rId12"/>
    <p:sldId id="311" r:id="rId13"/>
    <p:sldId id="312" r:id="rId14"/>
    <p:sldId id="278" r:id="rId15"/>
    <p:sldId id="304" r:id="rId16"/>
    <p:sldId id="261" r:id="rId17"/>
    <p:sldId id="303" r:id="rId18"/>
    <p:sldId id="302" r:id="rId19"/>
    <p:sldId id="276" r:id="rId20"/>
    <p:sldId id="284" r:id="rId21"/>
    <p:sldId id="283" r:id="rId22"/>
    <p:sldId id="288" r:id="rId23"/>
    <p:sldId id="287" r:id="rId24"/>
    <p:sldId id="286" r:id="rId25"/>
    <p:sldId id="289" r:id="rId26"/>
    <p:sldId id="291" r:id="rId27"/>
    <p:sldId id="307" r:id="rId28"/>
    <p:sldId id="313" r:id="rId29"/>
    <p:sldId id="301" r:id="rId30"/>
    <p:sldId id="281" r:id="rId31"/>
    <p:sldId id="279" r:id="rId3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01" autoAdjust="0"/>
    <p:restoredTop sz="94660"/>
  </p:normalViewPr>
  <p:slideViewPr>
    <p:cSldViewPr snapToGrid="0">
      <p:cViewPr varScale="1">
        <p:scale>
          <a:sx n="98" d="100"/>
          <a:sy n="98" d="100"/>
        </p:scale>
        <p:origin x="106" y="77"/>
      </p:cViewPr>
      <p:guideLst/>
    </p:cSldViewPr>
  </p:slideViewPr>
  <p:notesTextViewPr>
    <p:cViewPr>
      <p:scale>
        <a:sx n="1" d="1"/>
        <a:sy n="1" d="1"/>
      </p:scale>
      <p:origin x="0" y="0"/>
    </p:cViewPr>
  </p:notesTextViewPr>
  <p:sorterViewPr>
    <p:cViewPr>
      <p:scale>
        <a:sx n="100" d="100"/>
        <a:sy n="100" d="100"/>
      </p:scale>
      <p:origin x="0" y="-9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So_\Desktop\&#1605;&#1588;&#1585;&#1608;&#1593;%20&#1578;&#1582;&#1585;&#1580;\Musaed%20Almousa%20Siev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ar-SA"/>
              <a:t>التقديرات الحجمية لمسحوقي السكري والخلاص</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ar-SA"/>
        </a:p>
      </c:txPr>
    </c:title>
    <c:autoTitleDeleted val="0"/>
    <c:plotArea>
      <c:layout/>
      <c:scatterChart>
        <c:scatterStyle val="lineMarker"/>
        <c:varyColors val="0"/>
        <c:ser>
          <c:idx val="0"/>
          <c:order val="0"/>
          <c:tx>
            <c:strRef>
              <c:f>ورقة1!$B$1</c:f>
              <c:strCache>
                <c:ptCount val="1"/>
                <c:pt idx="0">
                  <c:v>Khlass Powder (g)</c:v>
                </c:pt>
              </c:strCache>
            </c:strRef>
          </c:tx>
          <c:spPr>
            <a:ln w="22225" cap="rnd">
              <a:solidFill>
                <a:schemeClr val="accent1"/>
              </a:solidFill>
            </a:ln>
            <a:effectLst>
              <a:glow rad="139700">
                <a:schemeClr val="accent1">
                  <a:satMod val="175000"/>
                  <a:alpha val="14000"/>
                </a:schemeClr>
              </a:glow>
            </a:effectLst>
          </c:spPr>
          <c:marker>
            <c:symbol val="none"/>
          </c:marker>
          <c:xVal>
            <c:numRef>
              <c:f>ورقة1!$A$2:$A$10</c:f>
              <c:numCache>
                <c:formatCode>General</c:formatCode>
                <c:ptCount val="9"/>
                <c:pt idx="0">
                  <c:v>2000</c:v>
                </c:pt>
                <c:pt idx="1">
                  <c:v>1000</c:v>
                </c:pt>
                <c:pt idx="2">
                  <c:v>500</c:v>
                </c:pt>
                <c:pt idx="3">
                  <c:v>355</c:v>
                </c:pt>
                <c:pt idx="4">
                  <c:v>250</c:v>
                </c:pt>
                <c:pt idx="5">
                  <c:v>180</c:v>
                </c:pt>
                <c:pt idx="6">
                  <c:v>125</c:v>
                </c:pt>
                <c:pt idx="7">
                  <c:v>90</c:v>
                </c:pt>
                <c:pt idx="8">
                  <c:v>63</c:v>
                </c:pt>
              </c:numCache>
            </c:numRef>
          </c:xVal>
          <c:yVal>
            <c:numRef>
              <c:f>ورقة1!$B$2:$B$10</c:f>
              <c:numCache>
                <c:formatCode>General</c:formatCode>
                <c:ptCount val="9"/>
                <c:pt idx="0">
                  <c:v>30.5</c:v>
                </c:pt>
                <c:pt idx="1">
                  <c:v>191.42</c:v>
                </c:pt>
                <c:pt idx="2">
                  <c:v>323</c:v>
                </c:pt>
                <c:pt idx="3">
                  <c:v>26.15</c:v>
                </c:pt>
                <c:pt idx="4">
                  <c:v>32.299999999999997</c:v>
                </c:pt>
                <c:pt idx="5">
                  <c:v>25.6</c:v>
                </c:pt>
                <c:pt idx="6">
                  <c:v>11.2</c:v>
                </c:pt>
                <c:pt idx="7">
                  <c:v>7.49</c:v>
                </c:pt>
                <c:pt idx="8">
                  <c:v>0.75</c:v>
                </c:pt>
              </c:numCache>
            </c:numRef>
          </c:yVal>
          <c:smooth val="0"/>
          <c:extLst>
            <c:ext xmlns:c16="http://schemas.microsoft.com/office/drawing/2014/chart" uri="{C3380CC4-5D6E-409C-BE32-E72D297353CC}">
              <c16:uniqueId val="{00000000-5085-4CBF-A4E0-D747140B946B}"/>
            </c:ext>
          </c:extLst>
        </c:ser>
        <c:ser>
          <c:idx val="1"/>
          <c:order val="1"/>
          <c:tx>
            <c:strRef>
              <c:f>ورقة1!$C$1</c:f>
              <c:strCache>
                <c:ptCount val="1"/>
                <c:pt idx="0">
                  <c:v>Sukkre Powder (g)</c:v>
                </c:pt>
              </c:strCache>
            </c:strRef>
          </c:tx>
          <c:spPr>
            <a:ln w="22225" cap="rnd">
              <a:solidFill>
                <a:schemeClr val="accent2"/>
              </a:solidFill>
            </a:ln>
            <a:effectLst>
              <a:glow rad="139700">
                <a:schemeClr val="accent2">
                  <a:satMod val="175000"/>
                  <a:alpha val="14000"/>
                </a:schemeClr>
              </a:glow>
            </a:effectLst>
          </c:spPr>
          <c:marker>
            <c:symbol val="none"/>
          </c:marker>
          <c:xVal>
            <c:numRef>
              <c:f>ورقة1!$A$2:$A$10</c:f>
              <c:numCache>
                <c:formatCode>General</c:formatCode>
                <c:ptCount val="9"/>
                <c:pt idx="0">
                  <c:v>2000</c:v>
                </c:pt>
                <c:pt idx="1">
                  <c:v>1000</c:v>
                </c:pt>
                <c:pt idx="2">
                  <c:v>500</c:v>
                </c:pt>
                <c:pt idx="3">
                  <c:v>355</c:v>
                </c:pt>
                <c:pt idx="4">
                  <c:v>250</c:v>
                </c:pt>
                <c:pt idx="5">
                  <c:v>180</c:v>
                </c:pt>
                <c:pt idx="6">
                  <c:v>125</c:v>
                </c:pt>
                <c:pt idx="7">
                  <c:v>90</c:v>
                </c:pt>
                <c:pt idx="8">
                  <c:v>63</c:v>
                </c:pt>
              </c:numCache>
            </c:numRef>
          </c:xVal>
          <c:yVal>
            <c:numRef>
              <c:f>ورقة1!$C$2:$C$10</c:f>
              <c:numCache>
                <c:formatCode>General</c:formatCode>
                <c:ptCount val="9"/>
                <c:pt idx="0">
                  <c:v>76.760000000000005</c:v>
                </c:pt>
                <c:pt idx="1">
                  <c:v>3.46</c:v>
                </c:pt>
                <c:pt idx="2">
                  <c:v>265.2</c:v>
                </c:pt>
                <c:pt idx="3">
                  <c:v>11.1</c:v>
                </c:pt>
                <c:pt idx="4">
                  <c:v>4.09</c:v>
                </c:pt>
                <c:pt idx="5">
                  <c:v>15.28</c:v>
                </c:pt>
                <c:pt idx="6">
                  <c:v>2.37</c:v>
                </c:pt>
                <c:pt idx="7">
                  <c:v>1.44</c:v>
                </c:pt>
                <c:pt idx="8">
                  <c:v>1.68</c:v>
                </c:pt>
              </c:numCache>
            </c:numRef>
          </c:yVal>
          <c:smooth val="0"/>
          <c:extLst>
            <c:ext xmlns:c16="http://schemas.microsoft.com/office/drawing/2014/chart" uri="{C3380CC4-5D6E-409C-BE32-E72D297353CC}">
              <c16:uniqueId val="{00000001-5085-4CBF-A4E0-D747140B946B}"/>
            </c:ext>
          </c:extLst>
        </c:ser>
        <c:dLbls>
          <c:showLegendKey val="0"/>
          <c:showVal val="0"/>
          <c:showCatName val="0"/>
          <c:showSerName val="0"/>
          <c:showPercent val="0"/>
          <c:showBubbleSize val="0"/>
        </c:dLbls>
        <c:axId val="224412928"/>
        <c:axId val="224411288"/>
      </c:scatterChart>
      <c:valAx>
        <c:axId val="224412928"/>
        <c:scaling>
          <c:orientation val="maxMin"/>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Sieve Diameter (Mum)</a:t>
                </a:r>
                <a:endParaRPr lang="ar-SA"/>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ar-SA"/>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ar-SA"/>
          </a:p>
        </c:txPr>
        <c:crossAx val="224411288"/>
        <c:crosses val="autoZero"/>
        <c:crossBetween val="midCat"/>
      </c:valAx>
      <c:valAx>
        <c:axId val="224411288"/>
        <c:scaling>
          <c:orientation val="minMax"/>
        </c:scaling>
        <c:delete val="0"/>
        <c:axPos val="r"/>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powder (g)</a:t>
                </a:r>
                <a:endParaRPr lang="ar-SA"/>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ar-SA"/>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ar-SA"/>
          </a:p>
        </c:txPr>
        <c:crossAx val="22441292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ar-SA"/>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817C30E-1B55-4850-8E06-0B2582029CC3}" type="datetimeFigureOut">
              <a:rPr lang="ar-SA" smtClean="0"/>
              <a:t>14/04/38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0C9021B-8579-43D1-B41A-D9D0F111CB2B}" type="slidenum">
              <a:rPr lang="ar-SA" smtClean="0"/>
              <a:t>‹#›</a:t>
            </a:fld>
            <a:endParaRPr lang="ar-SA"/>
          </a:p>
        </p:txBody>
      </p:sp>
    </p:spTree>
    <p:extLst>
      <p:ext uri="{BB962C8B-B14F-4D97-AF65-F5344CB8AC3E}">
        <p14:creationId xmlns:p14="http://schemas.microsoft.com/office/powerpoint/2010/main" val="95326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817C30E-1B55-4850-8E06-0B2582029CC3}" type="datetimeFigureOut">
              <a:rPr lang="ar-SA" smtClean="0"/>
              <a:t>14/04/38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155623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817C30E-1B55-4850-8E06-0B2582029CC3}" type="datetimeFigureOut">
              <a:rPr lang="ar-SA" smtClean="0"/>
              <a:t>14/04/38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23878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817C30E-1B55-4850-8E06-0B2582029CC3}" type="datetimeFigureOut">
              <a:rPr lang="ar-SA" smtClean="0"/>
              <a:t>14/04/38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390619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a:xfrm>
            <a:off x="8593667" y="6272784"/>
            <a:ext cx="2644309" cy="365125"/>
          </a:xfrm>
        </p:spPr>
        <p:txBody>
          <a:bodyPr/>
          <a:lstStyle/>
          <a:p>
            <a:fld id="{E817C30E-1B55-4850-8E06-0B2582029CC3}" type="datetimeFigureOut">
              <a:rPr lang="ar-SA" smtClean="0"/>
              <a:t>14/04/38</a:t>
            </a:fld>
            <a:endParaRPr lang="ar-SA"/>
          </a:p>
        </p:txBody>
      </p:sp>
      <p:sp>
        <p:nvSpPr>
          <p:cNvPr id="5" name="Footer Placeholder 4"/>
          <p:cNvSpPr>
            <a:spLocks noGrp="1"/>
          </p:cNvSpPr>
          <p:nvPr>
            <p:ph type="ftr" sz="quarter" idx="11"/>
          </p:nvPr>
        </p:nvSpPr>
        <p:spPr>
          <a:xfrm>
            <a:off x="2182708" y="6272784"/>
            <a:ext cx="6327648" cy="365125"/>
          </a:xfrm>
        </p:spPr>
        <p:txBody>
          <a:bodyPr/>
          <a:lstStyle/>
          <a:p>
            <a:endParaRPr lang="ar-S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0C9021B-8579-43D1-B41A-D9D0F111CB2B}" type="slidenum">
              <a:rPr lang="ar-SA" smtClean="0"/>
              <a:t>‹#›</a:t>
            </a:fld>
            <a:endParaRPr lang="ar-SA"/>
          </a:p>
        </p:txBody>
      </p:sp>
    </p:spTree>
    <p:extLst>
      <p:ext uri="{BB962C8B-B14F-4D97-AF65-F5344CB8AC3E}">
        <p14:creationId xmlns:p14="http://schemas.microsoft.com/office/powerpoint/2010/main" val="142643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817C30E-1B55-4850-8E06-0B2582029CC3}" type="datetimeFigureOut">
              <a:rPr lang="ar-SA" smtClean="0"/>
              <a:t>14/04/38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250722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817C30E-1B55-4850-8E06-0B2582029CC3}" type="datetimeFigureOut">
              <a:rPr lang="ar-SA" smtClean="0"/>
              <a:t>14/04/38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208460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E817C30E-1B55-4850-8E06-0B2582029CC3}" type="datetimeFigureOut">
              <a:rPr lang="ar-SA" smtClean="0"/>
              <a:t>14/04/38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411319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7C30E-1B55-4850-8E06-0B2582029CC3}" type="datetimeFigureOut">
              <a:rPr lang="ar-SA" smtClean="0"/>
              <a:t>14/04/38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258812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ar-SA"/>
              <a:t>انقر لتحرير نمط العنوان الرئيسي</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E817C30E-1B55-4850-8E06-0B2582029CC3}" type="datetimeFigureOut">
              <a:rPr lang="ar-SA" smtClean="0"/>
              <a:t>14/04/38</a:t>
            </a:fld>
            <a:endParaRPr lang="ar-SA"/>
          </a:p>
        </p:txBody>
      </p:sp>
      <p:sp>
        <p:nvSpPr>
          <p:cNvPr id="6" name="Footer Placeholder 5"/>
          <p:cNvSpPr>
            <a:spLocks noGrp="1"/>
          </p:cNvSpPr>
          <p:nvPr>
            <p:ph type="ftr" sz="quarter" idx="11"/>
          </p:nvPr>
        </p:nvSpPr>
        <p:spPr/>
        <p:txBody>
          <a:bodyPr/>
          <a:lstStyle/>
          <a:p>
            <a:endParaRPr lang="ar-S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381872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E817C30E-1B55-4850-8E06-0B2582029CC3}" type="datetimeFigureOut">
              <a:rPr lang="ar-SA" smtClean="0"/>
              <a:t>14/04/38</a:t>
            </a:fld>
            <a:endParaRPr lang="ar-S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0C9021B-8579-43D1-B41A-D9D0F111CB2B}" type="slidenum">
              <a:rPr lang="ar-SA" smtClean="0"/>
              <a:t>‹#›</a:t>
            </a:fld>
            <a:endParaRPr lang="ar-SA"/>
          </a:p>
        </p:txBody>
      </p:sp>
    </p:spTree>
    <p:extLst>
      <p:ext uri="{BB962C8B-B14F-4D97-AF65-F5344CB8AC3E}">
        <p14:creationId xmlns:p14="http://schemas.microsoft.com/office/powerpoint/2010/main" val="224462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817C30E-1B55-4850-8E06-0B2582029CC3}" type="datetimeFigureOut">
              <a:rPr lang="ar-SA" smtClean="0"/>
              <a:t>14/04/38</a:t>
            </a:fld>
            <a:endParaRPr lang="ar-S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ar-S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0C9021B-8579-43D1-B41A-D9D0F111CB2B}" type="slidenum">
              <a:rPr lang="ar-SA" smtClean="0"/>
              <a:t>‹#›</a:t>
            </a:fld>
            <a:endParaRPr lang="ar-SA"/>
          </a:p>
        </p:txBody>
      </p:sp>
    </p:spTree>
    <p:extLst>
      <p:ext uri="{BB962C8B-B14F-4D97-AF65-F5344CB8AC3E}">
        <p14:creationId xmlns:p14="http://schemas.microsoft.com/office/powerpoint/2010/main" val="301583306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82653" y="1269722"/>
            <a:ext cx="9228992" cy="4457699"/>
          </a:xfrm>
        </p:spPr>
        <p:txBody>
          <a:bodyPr>
            <a:noAutofit/>
          </a:bodyPr>
          <a:lstStyle/>
          <a:p>
            <a:pPr algn="ctr"/>
            <a:br>
              <a:rPr lang="ar-SA" sz="2400" dirty="0">
                <a:solidFill>
                  <a:srgbClr val="C00000"/>
                </a:solidFill>
              </a:rPr>
            </a:br>
            <a:br>
              <a:rPr lang="ar-SA" sz="2400" dirty="0">
                <a:solidFill>
                  <a:srgbClr val="C00000"/>
                </a:solidFill>
              </a:rPr>
            </a:br>
            <a:br>
              <a:rPr lang="ar-SA" sz="2400" dirty="0">
                <a:solidFill>
                  <a:srgbClr val="C00000"/>
                </a:solidFill>
              </a:rPr>
            </a:br>
            <a:br>
              <a:rPr lang="ar-SA" sz="2400" dirty="0">
                <a:solidFill>
                  <a:srgbClr val="C00000"/>
                </a:solidFill>
              </a:rPr>
            </a:br>
            <a:br>
              <a:rPr lang="ar-SA" sz="2400" dirty="0">
                <a:solidFill>
                  <a:srgbClr val="C00000"/>
                </a:solidFill>
              </a:rPr>
            </a:br>
            <a:r>
              <a:rPr lang="ar-SA" sz="4400" b="1" dirty="0"/>
              <a:t>انتاج بودرة تمر السكري والخلاص بتقنية افران تحت التفريغ</a:t>
            </a:r>
            <a:br>
              <a:rPr lang="ar-SA" sz="3200" b="1" dirty="0"/>
            </a:br>
            <a:br>
              <a:rPr lang="ar-SA" sz="3200" b="1" dirty="0"/>
            </a:br>
            <a:r>
              <a:rPr lang="ar-SA" sz="3200" dirty="0"/>
              <a:t>اعداد الطالب :</a:t>
            </a:r>
            <a:br>
              <a:rPr lang="ar-SA" sz="3200" dirty="0"/>
            </a:br>
            <a:r>
              <a:rPr lang="ar-SA" sz="3200" dirty="0"/>
              <a:t>مساعد بن محمد الموسى</a:t>
            </a:r>
            <a:br>
              <a:rPr lang="ar-SA" sz="3200" dirty="0"/>
            </a:br>
            <a:r>
              <a:rPr lang="ar-SA" sz="3200" dirty="0"/>
              <a:t>433105252</a:t>
            </a:r>
            <a:br>
              <a:rPr lang="ar-SA" sz="3200" dirty="0"/>
            </a:br>
            <a:br>
              <a:rPr lang="ar-SA" sz="3200" b="1" dirty="0"/>
            </a:br>
            <a:r>
              <a:rPr lang="ar-SA" sz="2800" dirty="0"/>
              <a:t>إشراف :</a:t>
            </a:r>
            <a:br>
              <a:rPr lang="ar-SA" sz="2800" dirty="0"/>
            </a:br>
            <a:br>
              <a:rPr lang="ar-SA" sz="2800" dirty="0"/>
            </a:br>
            <a:r>
              <a:rPr lang="ar-SA" sz="2800" dirty="0" err="1"/>
              <a:t>أ.د</a:t>
            </a:r>
            <a:r>
              <a:rPr lang="ar-SA" sz="2800" dirty="0"/>
              <a:t>. عبدالله بن محمد الحمدان</a:t>
            </a:r>
            <a:br>
              <a:rPr lang="ar-SA" sz="2800" dirty="0"/>
            </a:br>
            <a:br>
              <a:rPr lang="ar-SA" sz="2800" dirty="0"/>
            </a:br>
            <a:br>
              <a:rPr lang="ar-SA" sz="2800" dirty="0"/>
            </a:br>
            <a:r>
              <a:rPr lang="ar-SA" sz="2800" dirty="0">
                <a:solidFill>
                  <a:srgbClr val="C00000"/>
                </a:solidFill>
              </a:rPr>
              <a:t>الفصل الدراسي الأول 38 \1437هـ</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768415" cy="142335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921" y="125685"/>
            <a:ext cx="2459741" cy="1144037"/>
          </a:xfrm>
          <a:prstGeom prst="rect">
            <a:avLst/>
          </a:prstGeom>
        </p:spPr>
      </p:pic>
      <p:sp>
        <p:nvSpPr>
          <p:cNvPr id="3" name="مربع نص 2"/>
          <p:cNvSpPr txBox="1"/>
          <p:nvPr/>
        </p:nvSpPr>
        <p:spPr>
          <a:xfrm>
            <a:off x="3964521" y="1269722"/>
            <a:ext cx="3501293" cy="400110"/>
          </a:xfrm>
          <a:prstGeom prst="rect">
            <a:avLst/>
          </a:prstGeom>
          <a:noFill/>
        </p:spPr>
        <p:txBody>
          <a:bodyPr wrap="square" rtlCol="1">
            <a:spAutoFit/>
          </a:bodyPr>
          <a:lstStyle/>
          <a:p>
            <a:r>
              <a:rPr lang="ar-SA" sz="2000" b="1" dirty="0"/>
              <a:t>مشروع تخرج 2 (491 هزر)</a:t>
            </a:r>
          </a:p>
        </p:txBody>
      </p:sp>
    </p:spTree>
    <p:extLst>
      <p:ext uri="{BB962C8B-B14F-4D97-AF65-F5344CB8AC3E}">
        <p14:creationId xmlns:p14="http://schemas.microsoft.com/office/powerpoint/2010/main" val="358250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الأجهزة المستخدمة في القياسات</a:t>
            </a:r>
            <a:endParaRPr lang="en-US" sz="3200" dirty="0"/>
          </a:p>
        </p:txBody>
      </p:sp>
      <p:graphicFrame>
        <p:nvGraphicFramePr>
          <p:cNvPr id="4" name="عنصر نائب للمحتوى 3"/>
          <p:cNvGraphicFramePr>
            <a:graphicFrameLocks noGrp="1"/>
          </p:cNvGraphicFramePr>
          <p:nvPr>
            <p:ph idx="1"/>
            <p:extLst/>
          </p:nvPr>
        </p:nvGraphicFramePr>
        <p:xfrm>
          <a:off x="1069975" y="2120900"/>
          <a:ext cx="10058400" cy="550504"/>
        </p:xfrm>
        <a:graphic>
          <a:graphicData uri="http://schemas.openxmlformats.org/drawingml/2006/table">
            <a:tbl>
              <a:tblPr rtl="1" firstRow="1" bandRow="1">
                <a:tableStyleId>{21E4AEA4-8DFA-4A89-87EB-49C32662AFE0}</a:tableStyleId>
              </a:tblPr>
              <a:tblGrid>
                <a:gridCol w="10058400">
                  <a:extLst>
                    <a:ext uri="{9D8B030D-6E8A-4147-A177-3AD203B41FA5}">
                      <a16:colId xmlns:a16="http://schemas.microsoft.com/office/drawing/2014/main" val="335722604"/>
                    </a:ext>
                  </a:extLst>
                </a:gridCol>
              </a:tblGrid>
              <a:tr h="550504">
                <a:tc>
                  <a:txBody>
                    <a:bodyPr/>
                    <a:lstStyle/>
                    <a:p>
                      <a:pPr algn="l" rtl="1"/>
                      <a:r>
                        <a:rPr lang="en-US" dirty="0"/>
                        <a:t>2- </a:t>
                      </a:r>
                      <a:r>
                        <a:rPr lang="en-US" sz="1800" b="1" dirty="0"/>
                        <a:t>BROOK FIELD PROGRAMMABLE RHOMETER</a:t>
                      </a:r>
                      <a:endParaRPr lang="ar-SA" dirty="0"/>
                    </a:p>
                  </a:txBody>
                  <a:tcPr/>
                </a:tc>
                <a:extLst>
                  <a:ext uri="{0D108BD9-81ED-4DB2-BD59-A6C34878D82A}">
                    <a16:rowId xmlns:a16="http://schemas.microsoft.com/office/drawing/2014/main" val="3168600241"/>
                  </a:ext>
                </a:extLst>
              </a:tr>
            </a:tbl>
          </a:graphicData>
        </a:graphic>
      </p:graphicFrame>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67177" y="3377100"/>
            <a:ext cx="2130791" cy="2130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137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الأجهزة المستخدمة في القياسات</a:t>
            </a:r>
            <a:endParaRPr lang="en-US" sz="3200" dirty="0"/>
          </a:p>
        </p:txBody>
      </p:sp>
      <p:graphicFrame>
        <p:nvGraphicFramePr>
          <p:cNvPr id="4" name="عنصر نائب للمحتوى 3"/>
          <p:cNvGraphicFramePr>
            <a:graphicFrameLocks noGrp="1"/>
          </p:cNvGraphicFramePr>
          <p:nvPr>
            <p:ph idx="1"/>
            <p:extLst/>
          </p:nvPr>
        </p:nvGraphicFramePr>
        <p:xfrm>
          <a:off x="1069975" y="2120900"/>
          <a:ext cx="10058400" cy="550504"/>
        </p:xfrm>
        <a:graphic>
          <a:graphicData uri="http://schemas.openxmlformats.org/drawingml/2006/table">
            <a:tbl>
              <a:tblPr rtl="1" firstRow="1" bandRow="1">
                <a:tableStyleId>{21E4AEA4-8DFA-4A89-87EB-49C32662AFE0}</a:tableStyleId>
              </a:tblPr>
              <a:tblGrid>
                <a:gridCol w="10058400">
                  <a:extLst>
                    <a:ext uri="{9D8B030D-6E8A-4147-A177-3AD203B41FA5}">
                      <a16:colId xmlns:a16="http://schemas.microsoft.com/office/drawing/2014/main" val="335722604"/>
                    </a:ext>
                  </a:extLst>
                </a:gridCol>
              </a:tblGrid>
              <a:tr h="550504">
                <a:tc>
                  <a:txBody>
                    <a:bodyPr/>
                    <a:lstStyle/>
                    <a:p>
                      <a:pPr algn="r" rtl="1"/>
                      <a:r>
                        <a:rPr lang="ar-SA" dirty="0"/>
                        <a:t>3- جهاز الطرد المركزي</a:t>
                      </a:r>
                    </a:p>
                  </a:txBody>
                  <a:tcPr/>
                </a:tc>
                <a:extLst>
                  <a:ext uri="{0D108BD9-81ED-4DB2-BD59-A6C34878D82A}">
                    <a16:rowId xmlns:a16="http://schemas.microsoft.com/office/drawing/2014/main" val="3168600241"/>
                  </a:ext>
                </a:extLst>
              </a:tr>
            </a:tbl>
          </a:graphicData>
        </a:graphic>
      </p:graphicFrame>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743571" y="3065335"/>
            <a:ext cx="1739297" cy="3092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655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الأجهزة والمعدات المستخدمة في القياسات</a:t>
            </a:r>
            <a:endParaRPr lang="en-US" sz="3200" dirty="0"/>
          </a:p>
        </p:txBody>
      </p:sp>
      <p:graphicFrame>
        <p:nvGraphicFramePr>
          <p:cNvPr id="4" name="عنصر نائب للمحتوى 3"/>
          <p:cNvGraphicFramePr>
            <a:graphicFrameLocks noGrp="1"/>
          </p:cNvGraphicFramePr>
          <p:nvPr>
            <p:ph idx="1"/>
            <p:extLst/>
          </p:nvPr>
        </p:nvGraphicFramePr>
        <p:xfrm>
          <a:off x="1069975" y="2120900"/>
          <a:ext cx="10058400" cy="550504"/>
        </p:xfrm>
        <a:graphic>
          <a:graphicData uri="http://schemas.openxmlformats.org/drawingml/2006/table">
            <a:tbl>
              <a:tblPr rtl="1" firstRow="1" bandRow="1">
                <a:tableStyleId>{21E4AEA4-8DFA-4A89-87EB-49C32662AFE0}</a:tableStyleId>
              </a:tblPr>
              <a:tblGrid>
                <a:gridCol w="10058400">
                  <a:extLst>
                    <a:ext uri="{9D8B030D-6E8A-4147-A177-3AD203B41FA5}">
                      <a16:colId xmlns:a16="http://schemas.microsoft.com/office/drawing/2014/main" val="335722604"/>
                    </a:ext>
                  </a:extLst>
                </a:gridCol>
              </a:tblGrid>
              <a:tr h="550504">
                <a:tc>
                  <a:txBody>
                    <a:bodyPr/>
                    <a:lstStyle/>
                    <a:p>
                      <a:pPr algn="r" rtl="1"/>
                      <a:r>
                        <a:rPr lang="ar-SA" dirty="0"/>
                        <a:t>4- جهاز تحليل المناخل (الغرابيل)</a:t>
                      </a:r>
                    </a:p>
                  </a:txBody>
                  <a:tcPr/>
                </a:tc>
                <a:extLst>
                  <a:ext uri="{0D108BD9-81ED-4DB2-BD59-A6C34878D82A}">
                    <a16:rowId xmlns:a16="http://schemas.microsoft.com/office/drawing/2014/main" val="3168600241"/>
                  </a:ext>
                </a:extLst>
              </a:tr>
            </a:tbl>
          </a:graphicData>
        </a:graphic>
      </p:graphicFrame>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25959" y="3555306"/>
            <a:ext cx="2612617" cy="1959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177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الأجهزة المستخدمة في القياسات</a:t>
            </a:r>
            <a:endParaRPr lang="en-US" sz="3200" dirty="0"/>
          </a:p>
        </p:txBody>
      </p:sp>
      <p:graphicFrame>
        <p:nvGraphicFramePr>
          <p:cNvPr id="4" name="عنصر نائب للمحتوى 3"/>
          <p:cNvGraphicFramePr>
            <a:graphicFrameLocks noGrp="1"/>
          </p:cNvGraphicFramePr>
          <p:nvPr>
            <p:ph idx="1"/>
            <p:extLst/>
          </p:nvPr>
        </p:nvGraphicFramePr>
        <p:xfrm>
          <a:off x="1069975" y="2120900"/>
          <a:ext cx="10058400" cy="550504"/>
        </p:xfrm>
        <a:graphic>
          <a:graphicData uri="http://schemas.openxmlformats.org/drawingml/2006/table">
            <a:tbl>
              <a:tblPr rtl="1" firstRow="1" bandRow="1">
                <a:tableStyleId>{21E4AEA4-8DFA-4A89-87EB-49C32662AFE0}</a:tableStyleId>
              </a:tblPr>
              <a:tblGrid>
                <a:gridCol w="10058400">
                  <a:extLst>
                    <a:ext uri="{9D8B030D-6E8A-4147-A177-3AD203B41FA5}">
                      <a16:colId xmlns:a16="http://schemas.microsoft.com/office/drawing/2014/main" val="335722604"/>
                    </a:ext>
                  </a:extLst>
                </a:gridCol>
              </a:tblGrid>
              <a:tr h="550504">
                <a:tc>
                  <a:txBody>
                    <a:bodyPr/>
                    <a:lstStyle/>
                    <a:p>
                      <a:pPr algn="r" rtl="1"/>
                      <a:r>
                        <a:rPr lang="ar-SA" dirty="0"/>
                        <a:t>5- اواني الطرد المركزي وأطباق بتري بعد التجفيف</a:t>
                      </a:r>
                    </a:p>
                  </a:txBody>
                  <a:tcPr/>
                </a:tc>
                <a:extLst>
                  <a:ext uri="{0D108BD9-81ED-4DB2-BD59-A6C34878D82A}">
                    <a16:rowId xmlns:a16="http://schemas.microsoft.com/office/drawing/2014/main" val="3168600241"/>
                  </a:ext>
                </a:extLst>
              </a:tr>
            </a:tbl>
          </a:graphicData>
        </a:graphic>
      </p:graphicFrame>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178" y="3585459"/>
            <a:ext cx="2849807" cy="213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959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15237" y="176482"/>
            <a:ext cx="4392307" cy="1609344"/>
          </a:xfrm>
        </p:spPr>
        <p:txBody>
          <a:bodyPr>
            <a:normAutofit/>
          </a:bodyPr>
          <a:lstStyle/>
          <a:p>
            <a:pPr lvl="0" algn="r"/>
            <a:r>
              <a:rPr lang="ar-SA" sz="3200" dirty="0"/>
              <a:t>ج - مراحل خط إنتاج المصنع.</a:t>
            </a:r>
          </a:p>
        </p:txBody>
      </p:sp>
      <p:sp>
        <p:nvSpPr>
          <p:cNvPr id="4" name="Rectangle 3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a:ln>
                <a:noFill/>
              </a:ln>
              <a:solidFill>
                <a:schemeClr val="tx1"/>
              </a:solidFill>
              <a:effectLst/>
              <a:latin typeface="Arial" panose="020B0604020202020204" pitchFamily="34" charset="0"/>
            </a:endParaRPr>
          </a:p>
        </p:txBody>
      </p:sp>
      <p:grpSp>
        <p:nvGrpSpPr>
          <p:cNvPr id="5" name="مجموعة 41"/>
          <p:cNvGrpSpPr>
            <a:grpSpLocks/>
          </p:cNvGrpSpPr>
          <p:nvPr/>
        </p:nvGrpSpPr>
        <p:grpSpPr bwMode="auto">
          <a:xfrm>
            <a:off x="242888" y="176483"/>
            <a:ext cx="8058149" cy="6465858"/>
            <a:chOff x="0" y="0"/>
            <a:chExt cx="45254" cy="66497"/>
          </a:xfrm>
        </p:grpSpPr>
        <p:sp>
          <p:nvSpPr>
            <p:cNvPr id="6" name="مستطيل ذو زوايا قطرية مخدوشة 36"/>
            <p:cNvSpPr>
              <a:spLocks/>
            </p:cNvSpPr>
            <p:nvPr/>
          </p:nvSpPr>
          <p:spPr bwMode="auto">
            <a:xfrm>
              <a:off x="0" y="0"/>
              <a:ext cx="24079" cy="4419"/>
            </a:xfrm>
            <a:custGeom>
              <a:avLst/>
              <a:gdLst>
                <a:gd name="T0" fmla="*/ 0 w 2407920"/>
                <a:gd name="T1" fmla="*/ 0 h 441960"/>
                <a:gd name="T2" fmla="*/ 2334259 w 2407920"/>
                <a:gd name="T3" fmla="*/ 0 h 441960"/>
                <a:gd name="T4" fmla="*/ 2407920 w 2407920"/>
                <a:gd name="T5" fmla="*/ 73661 h 441960"/>
                <a:gd name="T6" fmla="*/ 2407920 w 2407920"/>
                <a:gd name="T7" fmla="*/ 441960 h 441960"/>
                <a:gd name="T8" fmla="*/ 2407920 w 2407920"/>
                <a:gd name="T9" fmla="*/ 441960 h 441960"/>
                <a:gd name="T10" fmla="*/ 73661 w 2407920"/>
                <a:gd name="T11" fmla="*/ 441960 h 441960"/>
                <a:gd name="T12" fmla="*/ 0 w 2407920"/>
                <a:gd name="T13" fmla="*/ 368299 h 441960"/>
                <a:gd name="T14" fmla="*/ 0 w 2407920"/>
                <a:gd name="T15" fmla="*/ 0 h 441960"/>
                <a:gd name="T16" fmla="*/ 0 60000 65536"/>
                <a:gd name="T17" fmla="*/ 0 60000 65536"/>
                <a:gd name="T18" fmla="*/ 0 60000 65536"/>
                <a:gd name="T19" fmla="*/ 0 60000 65536"/>
                <a:gd name="T20" fmla="*/ 0 60000 65536"/>
                <a:gd name="T21" fmla="*/ 0 60000 65536"/>
                <a:gd name="T22" fmla="*/ 0 60000 65536"/>
                <a:gd name="T23" fmla="*/ 0 60000 65536"/>
                <a:gd name="T24" fmla="*/ 0 w 2407920"/>
                <a:gd name="T25" fmla="*/ 0 h 441960"/>
                <a:gd name="T26" fmla="*/ 2407920 w 2407920"/>
                <a:gd name="T27" fmla="*/ 441960 h 441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7920" h="441960">
                  <a:moveTo>
                    <a:pt x="0" y="0"/>
                  </a:moveTo>
                  <a:lnTo>
                    <a:pt x="2334259" y="0"/>
                  </a:lnTo>
                  <a:lnTo>
                    <a:pt x="2407920" y="73661"/>
                  </a:lnTo>
                  <a:lnTo>
                    <a:pt x="2407920" y="441960"/>
                  </a:lnTo>
                  <a:lnTo>
                    <a:pt x="73661" y="441960"/>
                  </a:lnTo>
                  <a:lnTo>
                    <a:pt x="0" y="368299"/>
                  </a:lnTo>
                  <a:lnTo>
                    <a:pt x="0" y="0"/>
                  </a:lnTo>
                  <a:close/>
                </a:path>
              </a:pathLst>
            </a:cu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تمور سكري وخلاص – درجة ثانية وثالثة</a:t>
              </a:r>
              <a:endParaRPr kumimoji="0" lang="ar-SA"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7" name="مجموعة 40"/>
            <p:cNvGrpSpPr>
              <a:grpSpLocks/>
            </p:cNvGrpSpPr>
            <p:nvPr/>
          </p:nvGrpSpPr>
          <p:grpSpPr bwMode="auto">
            <a:xfrm>
              <a:off x="2057" y="4572"/>
              <a:ext cx="43197" cy="61925"/>
              <a:chOff x="0" y="0"/>
              <a:chExt cx="43196" cy="61925"/>
            </a:xfrm>
          </p:grpSpPr>
          <p:sp>
            <p:nvSpPr>
              <p:cNvPr id="8" name="سهم للأسفل 37"/>
              <p:cNvSpPr>
                <a:spLocks noChangeArrowheads="1"/>
              </p:cNvSpPr>
              <p:nvPr/>
            </p:nvSpPr>
            <p:spPr bwMode="auto">
              <a:xfrm>
                <a:off x="9372" y="0"/>
                <a:ext cx="1600" cy="2438"/>
              </a:xfrm>
              <a:prstGeom prst="downArrow">
                <a:avLst>
                  <a:gd name="adj1" fmla="val 50000"/>
                  <a:gd name="adj2" fmla="val 49995"/>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grpSp>
            <p:nvGrpSpPr>
              <p:cNvPr id="9" name="مجموعة 39"/>
              <p:cNvGrpSpPr>
                <a:grpSpLocks/>
              </p:cNvGrpSpPr>
              <p:nvPr/>
            </p:nvGrpSpPr>
            <p:grpSpPr bwMode="auto">
              <a:xfrm>
                <a:off x="0" y="2590"/>
                <a:ext cx="43196" cy="59335"/>
                <a:chOff x="0" y="0"/>
                <a:chExt cx="43196" cy="59334"/>
              </a:xfrm>
            </p:grpSpPr>
            <p:grpSp>
              <p:nvGrpSpPr>
                <p:cNvPr id="10" name="مجموعة 34"/>
                <p:cNvGrpSpPr>
                  <a:grpSpLocks/>
                </p:cNvGrpSpPr>
                <p:nvPr/>
              </p:nvGrpSpPr>
              <p:grpSpPr bwMode="auto">
                <a:xfrm>
                  <a:off x="0" y="3505"/>
                  <a:ext cx="43196" cy="55829"/>
                  <a:chOff x="0" y="0"/>
                  <a:chExt cx="43196" cy="55829"/>
                </a:xfrm>
              </p:grpSpPr>
              <p:sp>
                <p:nvSpPr>
                  <p:cNvPr id="12" name="سهم للأسفل 15"/>
                  <p:cNvSpPr>
                    <a:spLocks noChangeArrowheads="1"/>
                  </p:cNvSpPr>
                  <p:nvPr/>
                </p:nvSpPr>
                <p:spPr bwMode="auto">
                  <a:xfrm>
                    <a:off x="9525" y="0"/>
                    <a:ext cx="1227" cy="2624"/>
                  </a:xfrm>
                  <a:prstGeom prst="downArrow">
                    <a:avLst>
                      <a:gd name="adj1" fmla="val 50000"/>
                      <a:gd name="adj2" fmla="val 50018"/>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grpSp>
                <p:nvGrpSpPr>
                  <p:cNvPr id="13" name="مجموعة 33"/>
                  <p:cNvGrpSpPr>
                    <a:grpSpLocks/>
                  </p:cNvGrpSpPr>
                  <p:nvPr/>
                </p:nvGrpSpPr>
                <p:grpSpPr bwMode="auto">
                  <a:xfrm>
                    <a:off x="0" y="2895"/>
                    <a:ext cx="43196" cy="52934"/>
                    <a:chOff x="0" y="0"/>
                    <a:chExt cx="43196" cy="52933"/>
                  </a:xfrm>
                </p:grpSpPr>
                <p:sp>
                  <p:nvSpPr>
                    <p:cNvPr id="14" name="مستطيل مستدير الزوايا 6"/>
                    <p:cNvSpPr>
                      <a:spLocks noChangeArrowheads="1"/>
                    </p:cNvSpPr>
                    <p:nvPr/>
                  </p:nvSpPr>
                  <p:spPr bwMode="auto">
                    <a:xfrm>
                      <a:off x="5791" y="0"/>
                      <a:ext cx="8847" cy="313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فصل النوى</a:t>
                      </a:r>
                      <a:endParaRPr kumimoji="0" lang="ar-SA"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5" name="مجموعة 32"/>
                    <p:cNvGrpSpPr>
                      <a:grpSpLocks/>
                    </p:cNvGrpSpPr>
                    <p:nvPr/>
                  </p:nvGrpSpPr>
                  <p:grpSpPr bwMode="auto">
                    <a:xfrm>
                      <a:off x="0" y="3200"/>
                      <a:ext cx="43196" cy="49733"/>
                      <a:chOff x="0" y="0"/>
                      <a:chExt cx="43196" cy="49733"/>
                    </a:xfrm>
                  </p:grpSpPr>
                  <p:sp>
                    <p:nvSpPr>
                      <p:cNvPr id="16" name="رابط كسهم مستقيم 7"/>
                      <p:cNvSpPr>
                        <a:spLocks noChangeShapeType="1"/>
                      </p:cNvSpPr>
                      <p:nvPr/>
                    </p:nvSpPr>
                    <p:spPr bwMode="auto">
                      <a:xfrm flipH="1">
                        <a:off x="4419" y="0"/>
                        <a:ext cx="5842" cy="4910"/>
                      </a:xfrm>
                      <a:prstGeom prst="straightConnector1">
                        <a:avLst/>
                      </a:prstGeom>
                      <a:noFill/>
                      <a:ln w="19050">
                        <a:solidFill>
                          <a:srgbClr val="FFC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b="1"/>
                      </a:p>
                    </p:txBody>
                  </p:sp>
                  <p:sp>
                    <p:nvSpPr>
                      <p:cNvPr id="17" name="مستطيل مستدير الزوايا 8"/>
                      <p:cNvSpPr>
                        <a:spLocks noChangeArrowheads="1"/>
                      </p:cNvSpPr>
                      <p:nvPr/>
                    </p:nvSpPr>
                    <p:spPr bwMode="auto">
                      <a:xfrm>
                        <a:off x="0" y="5105"/>
                        <a:ext cx="8212" cy="4106"/>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نوى منزوع</a:t>
                        </a:r>
                        <a:endParaRPr kumimoji="0" lang="ar-SA" altLang="ar-SA"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8" name="مجموعة 31"/>
                      <p:cNvGrpSpPr>
                        <a:grpSpLocks/>
                      </p:cNvGrpSpPr>
                      <p:nvPr/>
                    </p:nvGrpSpPr>
                    <p:grpSpPr bwMode="auto">
                      <a:xfrm>
                        <a:off x="10287" y="0"/>
                        <a:ext cx="32909" cy="49733"/>
                        <a:chOff x="0" y="0"/>
                        <a:chExt cx="32909" cy="49733"/>
                      </a:xfrm>
                    </p:grpSpPr>
                    <p:sp>
                      <p:nvSpPr>
                        <p:cNvPr id="19" name="رابط كسهم مستقيم 9"/>
                        <p:cNvSpPr>
                          <a:spLocks noChangeShapeType="1"/>
                        </p:cNvSpPr>
                        <p:nvPr/>
                      </p:nvSpPr>
                      <p:spPr bwMode="auto">
                        <a:xfrm>
                          <a:off x="0" y="0"/>
                          <a:ext cx="6011" cy="4995"/>
                        </a:xfrm>
                        <a:prstGeom prst="straightConnector1">
                          <a:avLst/>
                        </a:prstGeom>
                        <a:noFill/>
                        <a:ln w="19050">
                          <a:solidFill>
                            <a:srgbClr val="FFC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b="1"/>
                        </a:p>
                      </p:txBody>
                    </p:sp>
                    <p:sp>
                      <p:nvSpPr>
                        <p:cNvPr id="20" name="مستطيل مستدير الزوايا 10"/>
                        <p:cNvSpPr>
                          <a:spLocks noChangeArrowheads="1"/>
                        </p:cNvSpPr>
                        <p:nvPr/>
                      </p:nvSpPr>
                      <p:spPr bwMode="auto">
                        <a:xfrm>
                          <a:off x="838" y="5105"/>
                          <a:ext cx="16124" cy="3937"/>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تمور منزوعة النوى</a:t>
                          </a:r>
                          <a:endParaRPr kumimoji="0" lang="ar-SA"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21" name="مجموعة 30"/>
                        <p:cNvGrpSpPr>
                          <a:grpSpLocks/>
                        </p:cNvGrpSpPr>
                        <p:nvPr/>
                      </p:nvGrpSpPr>
                      <p:grpSpPr bwMode="auto">
                        <a:xfrm>
                          <a:off x="1828" y="9448"/>
                          <a:ext cx="31081" cy="40285"/>
                          <a:chOff x="0" y="0"/>
                          <a:chExt cx="31081" cy="40284"/>
                        </a:xfrm>
                      </p:grpSpPr>
                      <p:grpSp>
                        <p:nvGrpSpPr>
                          <p:cNvPr id="22" name="مجموعة 29"/>
                          <p:cNvGrpSpPr>
                            <a:grpSpLocks/>
                          </p:cNvGrpSpPr>
                          <p:nvPr/>
                        </p:nvGrpSpPr>
                        <p:grpSpPr bwMode="auto">
                          <a:xfrm>
                            <a:off x="0" y="2971"/>
                            <a:ext cx="31081" cy="37313"/>
                            <a:chOff x="0" y="0"/>
                            <a:chExt cx="31081" cy="37312"/>
                          </a:xfrm>
                        </p:grpSpPr>
                        <p:sp>
                          <p:nvSpPr>
                            <p:cNvPr id="24" name="مستطيل مستدير الزوايا 13"/>
                            <p:cNvSpPr>
                              <a:spLocks noChangeArrowheads="1"/>
                            </p:cNvSpPr>
                            <p:nvPr/>
                          </p:nvSpPr>
                          <p:spPr bwMode="auto">
                            <a:xfrm>
                              <a:off x="2362" y="0"/>
                              <a:ext cx="9144" cy="330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SA" altLang="ar-SA" sz="1100" b="1" dirty="0">
                                <a:solidFill>
                                  <a:srgbClr val="833C0B"/>
                                </a:solidFill>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فرم لب التمر</a:t>
                              </a:r>
                              <a:endParaRPr kumimoji="0" lang="en-US" altLang="ar-SA"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سهم للأسفل 17"/>
                            <p:cNvSpPr>
                              <a:spLocks noChangeArrowheads="1"/>
                            </p:cNvSpPr>
                            <p:nvPr/>
                          </p:nvSpPr>
                          <p:spPr bwMode="auto">
                            <a:xfrm>
                              <a:off x="6324" y="3352"/>
                              <a:ext cx="1693" cy="2540"/>
                            </a:xfrm>
                            <a:prstGeom prst="downArrow">
                              <a:avLst>
                                <a:gd name="adj1" fmla="val 50000"/>
                                <a:gd name="adj2" fmla="val 50010"/>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sp>
                          <p:nvSpPr>
                            <p:cNvPr id="26" name="مستطيل مستدير الزوايا 18"/>
                            <p:cNvSpPr>
                              <a:spLocks noChangeArrowheads="1"/>
                            </p:cNvSpPr>
                            <p:nvPr/>
                          </p:nvSpPr>
                          <p:spPr bwMode="auto">
                            <a:xfrm>
                              <a:off x="2590" y="6019"/>
                              <a:ext cx="9314" cy="330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عجينة التمور</a:t>
                              </a:r>
                              <a:endParaRPr kumimoji="0" lang="ar-SA" altLang="ar-SA"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7" name="سهم للأسفل 19"/>
                            <p:cNvSpPr>
                              <a:spLocks noChangeArrowheads="1"/>
                            </p:cNvSpPr>
                            <p:nvPr/>
                          </p:nvSpPr>
                          <p:spPr bwMode="auto">
                            <a:xfrm>
                              <a:off x="6248" y="9448"/>
                              <a:ext cx="1863" cy="2921"/>
                            </a:xfrm>
                            <a:prstGeom prst="downArrow">
                              <a:avLst>
                                <a:gd name="adj1" fmla="val 50000"/>
                                <a:gd name="adj2" fmla="val 49991"/>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sp>
                          <p:nvSpPr>
                            <p:cNvPr id="28" name="وسيلة شرح مع سهم إلى الأسفل 20"/>
                            <p:cNvSpPr>
                              <a:spLocks noChangeArrowheads="1"/>
                            </p:cNvSpPr>
                            <p:nvPr/>
                          </p:nvSpPr>
                          <p:spPr bwMode="auto">
                            <a:xfrm>
                              <a:off x="2209" y="12573"/>
                              <a:ext cx="10033" cy="6858"/>
                            </a:xfrm>
                            <a:prstGeom prst="downArrowCallout">
                              <a:avLst>
                                <a:gd name="adj1" fmla="val 25006"/>
                                <a:gd name="adj2" fmla="val 24999"/>
                                <a:gd name="adj3" fmla="val 25000"/>
                                <a:gd name="adj4" fmla="val 6497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عملية التجفيف </a:t>
                              </a:r>
                              <a:endParaRPr kumimoji="0" lang="ar-SA" altLang="ar-SA"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9" name="رابط بشكل مرفق 23"/>
                            <p:cNvSpPr>
                              <a:spLocks noChangeShapeType="1"/>
                            </p:cNvSpPr>
                            <p:nvPr/>
                          </p:nvSpPr>
                          <p:spPr bwMode="auto">
                            <a:xfrm>
                              <a:off x="12268" y="14097"/>
                              <a:ext cx="8763" cy="2455"/>
                            </a:xfrm>
                            <a:prstGeom prst="bentConnector3">
                              <a:avLst>
                                <a:gd name="adj1" fmla="val 50000"/>
                              </a:avLst>
                            </a:prstGeom>
                            <a:noFill/>
                            <a:ln w="12700">
                              <a:solidFill>
                                <a:srgbClr val="BC8C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ar-SA" b="1"/>
                            </a:p>
                          </p:txBody>
                        </p:sp>
                        <p:sp>
                          <p:nvSpPr>
                            <p:cNvPr id="30" name="شبه منحرف 24"/>
                            <p:cNvSpPr>
                              <a:spLocks/>
                            </p:cNvSpPr>
                            <p:nvPr/>
                          </p:nvSpPr>
                          <p:spPr bwMode="auto">
                            <a:xfrm>
                              <a:off x="21259" y="13639"/>
                              <a:ext cx="9822" cy="5123"/>
                            </a:xfrm>
                            <a:custGeom>
                              <a:avLst/>
                              <a:gdLst>
                                <a:gd name="T0" fmla="*/ 0 w 982133"/>
                                <a:gd name="T1" fmla="*/ 512233 h 512233"/>
                                <a:gd name="T2" fmla="*/ 128058 w 982133"/>
                                <a:gd name="T3" fmla="*/ 0 h 512233"/>
                                <a:gd name="T4" fmla="*/ 854075 w 982133"/>
                                <a:gd name="T5" fmla="*/ 0 h 512233"/>
                                <a:gd name="T6" fmla="*/ 982133 w 982133"/>
                                <a:gd name="T7" fmla="*/ 512233 h 512233"/>
                                <a:gd name="T8" fmla="*/ 0 w 982133"/>
                                <a:gd name="T9" fmla="*/ 512233 h 512233"/>
                                <a:gd name="T10" fmla="*/ 0 60000 65536"/>
                                <a:gd name="T11" fmla="*/ 0 60000 65536"/>
                                <a:gd name="T12" fmla="*/ 0 60000 65536"/>
                                <a:gd name="T13" fmla="*/ 0 60000 65536"/>
                                <a:gd name="T14" fmla="*/ 0 60000 65536"/>
                                <a:gd name="T15" fmla="*/ 0 w 982133"/>
                                <a:gd name="T16" fmla="*/ 0 h 512233"/>
                                <a:gd name="T17" fmla="*/ 982133 w 982133"/>
                                <a:gd name="T18" fmla="*/ 512233 h 512233"/>
                              </a:gdLst>
                              <a:ahLst/>
                              <a:cxnLst>
                                <a:cxn ang="T10">
                                  <a:pos x="T0" y="T1"/>
                                </a:cxn>
                                <a:cxn ang="T11">
                                  <a:pos x="T2" y="T3"/>
                                </a:cxn>
                                <a:cxn ang="T12">
                                  <a:pos x="T4" y="T5"/>
                                </a:cxn>
                                <a:cxn ang="T13">
                                  <a:pos x="T6" y="T7"/>
                                </a:cxn>
                                <a:cxn ang="T14">
                                  <a:pos x="T8" y="T9"/>
                                </a:cxn>
                              </a:cxnLst>
                              <a:rect l="T15" t="T16" r="T17" b="T18"/>
                              <a:pathLst>
                                <a:path w="982133" h="512233">
                                  <a:moveTo>
                                    <a:pt x="0" y="512233"/>
                                  </a:moveTo>
                                  <a:lnTo>
                                    <a:pt x="128058" y="0"/>
                                  </a:lnTo>
                                  <a:lnTo>
                                    <a:pt x="854075" y="0"/>
                                  </a:lnTo>
                                  <a:lnTo>
                                    <a:pt x="982133" y="512233"/>
                                  </a:lnTo>
                                  <a:lnTo>
                                    <a:pt x="0" y="512233"/>
                                  </a:lnTo>
                                  <a:close/>
                                </a:path>
                              </a:pathLst>
                            </a:cu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err="1">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بإستخدام</a:t>
                              </a: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 فرن تحت التفريغ</a:t>
                              </a:r>
                            </a:p>
                            <a:p>
                              <a:pPr marL="0" marR="0" lvl="0" indent="0" algn="ctr" defTabSz="914400" rtl="1" eaLnBrk="0" fontAlgn="base" latinLnBrk="0" hangingPunct="0">
                                <a:lnSpc>
                                  <a:spcPct val="100000"/>
                                </a:lnSpc>
                                <a:spcBef>
                                  <a:spcPct val="0"/>
                                </a:spcBef>
                                <a:spcAft>
                                  <a:spcPct val="0"/>
                                </a:spcAft>
                                <a:buClrTx/>
                                <a:buSzTx/>
                                <a:buFontTx/>
                                <a:buNone/>
                                <a:tabLst/>
                              </a:pPr>
                              <a:r>
                                <a:rPr lang="ar-SA" altLang="ar-SA" sz="1100" b="1" dirty="0">
                                  <a:solidFill>
                                    <a:srgbClr val="833C0B"/>
                                  </a:solidFill>
                                  <a:latin typeface="Calibri" panose="020F0502020204030204" pitchFamily="34" charset="0"/>
                                  <a:cs typeface="Arial" panose="020B0604020202020204" pitchFamily="34" charset="0"/>
                                </a:rPr>
                                <a:t>زمن يوم كامل</a:t>
                              </a:r>
                              <a:endParaRPr kumimoji="0" lang="ar-SA"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1" name="مجموعة 28"/>
                            <p:cNvGrpSpPr>
                              <a:grpSpLocks/>
                            </p:cNvGrpSpPr>
                            <p:nvPr/>
                          </p:nvGrpSpPr>
                          <p:grpSpPr bwMode="auto">
                            <a:xfrm>
                              <a:off x="0" y="19583"/>
                              <a:ext cx="14435" cy="17729"/>
                              <a:chOff x="0" y="0"/>
                              <a:chExt cx="14435" cy="17729"/>
                            </a:xfrm>
                          </p:grpSpPr>
                          <p:sp>
                            <p:nvSpPr>
                              <p:cNvPr id="32" name="شكل بيضاوي 21"/>
                              <p:cNvSpPr>
                                <a:spLocks noChangeArrowheads="1"/>
                              </p:cNvSpPr>
                              <p:nvPr/>
                            </p:nvSpPr>
                            <p:spPr bwMode="auto">
                              <a:xfrm>
                                <a:off x="3733" y="0"/>
                                <a:ext cx="7153" cy="6561"/>
                              </a:xfrm>
                              <a:prstGeom prst="ellipse">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عملية الطحن</a:t>
                                </a:r>
                                <a:endParaRPr kumimoji="0" lang="ar-SA" altLang="ar-S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 name="سهم للأسفل 22"/>
                              <p:cNvSpPr>
                                <a:spLocks noChangeArrowheads="1"/>
                              </p:cNvSpPr>
                              <p:nvPr/>
                            </p:nvSpPr>
                            <p:spPr bwMode="auto">
                              <a:xfrm>
                                <a:off x="6096" y="6629"/>
                                <a:ext cx="2370" cy="2794"/>
                              </a:xfrm>
                              <a:prstGeom prst="downArrow">
                                <a:avLst>
                                  <a:gd name="adj1" fmla="val 50000"/>
                                  <a:gd name="adj2" fmla="val 50016"/>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sp>
                            <p:nvSpPr>
                              <p:cNvPr id="34" name="دبوس زينة 25"/>
                              <p:cNvSpPr>
                                <a:spLocks noChangeArrowheads="1"/>
                              </p:cNvSpPr>
                              <p:nvPr/>
                            </p:nvSpPr>
                            <p:spPr bwMode="auto">
                              <a:xfrm>
                                <a:off x="0" y="9601"/>
                                <a:ext cx="14435" cy="8128"/>
                              </a:xfrm>
                              <a:prstGeom prst="plaque">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عمليات الفرز والوزن والتعبئة والتغليف لبودرة التمور</a:t>
                                </a:r>
                                <a:endParaRPr kumimoji="0" lang="ar-SA" altLang="ar-SA"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sp>
                        <p:nvSpPr>
                          <p:cNvPr id="23" name="سهم للأسفل 26"/>
                          <p:cNvSpPr>
                            <a:spLocks noChangeArrowheads="1"/>
                          </p:cNvSpPr>
                          <p:nvPr/>
                        </p:nvSpPr>
                        <p:spPr bwMode="auto">
                          <a:xfrm>
                            <a:off x="4800" y="0"/>
                            <a:ext cx="4420" cy="2667"/>
                          </a:xfrm>
                          <a:prstGeom prst="downArrow">
                            <a:avLst>
                              <a:gd name="adj1" fmla="val 50000"/>
                              <a:gd name="adj2" fmla="val 46551"/>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b="1"/>
                          </a:p>
                        </p:txBody>
                      </p:sp>
                    </p:grpSp>
                  </p:grpSp>
                </p:grpSp>
              </p:grpSp>
            </p:grpSp>
            <p:sp>
              <p:nvSpPr>
                <p:cNvPr id="11" name="مستطيل مستدير الزوايا 38"/>
                <p:cNvSpPr>
                  <a:spLocks noChangeArrowheads="1"/>
                </p:cNvSpPr>
                <p:nvPr/>
              </p:nvSpPr>
              <p:spPr bwMode="auto">
                <a:xfrm>
                  <a:off x="4876" y="0"/>
                  <a:ext cx="10135" cy="2819"/>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1"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فرز</a:t>
                  </a:r>
                  <a:endParaRPr kumimoji="0" lang="ar-SA" altLang="ar-SA" sz="1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grpSp>
      <p:sp>
        <p:nvSpPr>
          <p:cNvPr id="35" name="Rectangle 4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A"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ar-S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021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a:t>النتائج</a:t>
            </a:r>
          </a:p>
        </p:txBody>
      </p:sp>
      <p:sp>
        <p:nvSpPr>
          <p:cNvPr id="3" name="عنصر نائب للمحتوى 2"/>
          <p:cNvSpPr>
            <a:spLocks noGrp="1"/>
          </p:cNvSpPr>
          <p:nvPr>
            <p:ph idx="1"/>
          </p:nvPr>
        </p:nvSpPr>
        <p:spPr>
          <a:xfrm>
            <a:off x="526923" y="2350008"/>
            <a:ext cx="10058400" cy="4050792"/>
          </a:xfrm>
        </p:spPr>
        <p:txBody>
          <a:bodyPr>
            <a:normAutofit/>
          </a:bodyPr>
          <a:lstStyle/>
          <a:p>
            <a:pPr marL="0" lvl="0" indent="0">
              <a:buNone/>
            </a:pPr>
            <a:r>
              <a:rPr lang="ar-SA" sz="2800" dirty="0"/>
              <a:t>1- الزيارات والتواصل.</a:t>
            </a:r>
          </a:p>
          <a:p>
            <a:pPr marL="0" lvl="0" indent="0">
              <a:buNone/>
            </a:pPr>
            <a:endParaRPr lang="ar-SA" sz="2800" dirty="0"/>
          </a:p>
          <a:p>
            <a:pPr marL="0" lvl="0" indent="0">
              <a:buNone/>
            </a:pPr>
            <a:r>
              <a:rPr lang="ar-SA" sz="2800" dirty="0"/>
              <a:t>2- نتائج التجارب المعملية </a:t>
            </a:r>
          </a:p>
          <a:p>
            <a:pPr marL="0" lvl="0" indent="0">
              <a:buNone/>
            </a:pPr>
            <a:endParaRPr lang="ar-SA" sz="2800" b="1" dirty="0"/>
          </a:p>
          <a:p>
            <a:pPr marL="0" lvl="0" indent="0">
              <a:buNone/>
            </a:pPr>
            <a:r>
              <a:rPr lang="ar-SA" sz="2800" dirty="0"/>
              <a:t>3- مراحل خط إنتاج المصنع.</a:t>
            </a:r>
          </a:p>
          <a:p>
            <a:pPr marL="0" lvl="0" indent="0">
              <a:buNone/>
            </a:pPr>
            <a:endParaRPr lang="ar-SA" sz="2800" dirty="0"/>
          </a:p>
          <a:p>
            <a:pPr marL="0" lvl="0" indent="0">
              <a:buNone/>
            </a:pPr>
            <a:endParaRPr lang="ar-SA" sz="2800" dirty="0"/>
          </a:p>
          <a:p>
            <a:pPr marL="0" lvl="0" indent="0">
              <a:buNone/>
            </a:pPr>
            <a:endParaRPr lang="ar-SA" sz="2800" dirty="0"/>
          </a:p>
          <a:p>
            <a:pPr marL="0" lvl="0" indent="0">
              <a:buNone/>
            </a:pPr>
            <a:endParaRPr lang="ar-SA" sz="2800" b="1" dirty="0"/>
          </a:p>
          <a:p>
            <a:pPr marL="0" lvl="0" indent="0">
              <a:buNone/>
            </a:pPr>
            <a:endParaRPr lang="ar-SA" sz="2800" b="1" dirty="0"/>
          </a:p>
          <a:p>
            <a:pPr marL="0" lvl="0" indent="0">
              <a:buNone/>
            </a:pPr>
            <a:endParaRPr lang="ar-SA" sz="2800" b="1" dirty="0"/>
          </a:p>
          <a:p>
            <a:pPr marL="0" lvl="0" indent="0">
              <a:buNone/>
            </a:pPr>
            <a:endParaRPr lang="ar-SA" sz="2800" dirty="0"/>
          </a:p>
          <a:p>
            <a:pPr marL="0" lvl="0" indent="0">
              <a:buNone/>
            </a:pPr>
            <a:endParaRPr lang="ar-SA" sz="2800" dirty="0"/>
          </a:p>
          <a:p>
            <a:pPr marL="0" indent="0">
              <a:buNone/>
            </a:pPr>
            <a:endParaRPr lang="ar-SA" sz="2800" dirty="0"/>
          </a:p>
        </p:txBody>
      </p:sp>
    </p:spTree>
    <p:extLst>
      <p:ext uri="{BB962C8B-B14F-4D97-AF65-F5344CB8AC3E}">
        <p14:creationId xmlns:p14="http://schemas.microsoft.com/office/powerpoint/2010/main" val="419075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44864" y="-49454"/>
            <a:ext cx="2439132" cy="3016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493" y="340947"/>
            <a:ext cx="3165803" cy="2403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مربع نص 1"/>
          <p:cNvSpPr txBox="1"/>
          <p:nvPr/>
        </p:nvSpPr>
        <p:spPr>
          <a:xfrm>
            <a:off x="223024" y="3188921"/>
            <a:ext cx="8096739" cy="3046988"/>
          </a:xfrm>
          <a:prstGeom prst="rect">
            <a:avLst/>
          </a:prstGeom>
          <a:noFill/>
        </p:spPr>
        <p:txBody>
          <a:bodyPr wrap="square" rtlCol="1">
            <a:spAutoFit/>
          </a:bodyPr>
          <a:lstStyle/>
          <a:p>
            <a:r>
              <a:rPr lang="ar-SA" sz="2400" b="1" dirty="0"/>
              <a:t>زيارة مجموعة العبيكان:</a:t>
            </a:r>
          </a:p>
          <a:p>
            <a:endParaRPr lang="ar-SA" sz="2400" b="1" dirty="0"/>
          </a:p>
          <a:p>
            <a:pPr marL="285750" indent="-285750">
              <a:buFontTx/>
              <a:buChar char="-"/>
            </a:pPr>
            <a:r>
              <a:rPr lang="ar-SA" sz="2400" dirty="0"/>
              <a:t>زيارة مصنع العبوات المركبة.</a:t>
            </a:r>
          </a:p>
          <a:p>
            <a:pPr marL="285750" indent="-285750">
              <a:buFontTx/>
              <a:buChar char="-"/>
            </a:pPr>
            <a:endParaRPr lang="ar-SA" sz="2400" dirty="0"/>
          </a:p>
          <a:p>
            <a:pPr marL="285750" indent="-285750">
              <a:buFontTx/>
              <a:buChar char="-"/>
            </a:pPr>
            <a:r>
              <a:rPr lang="ar-SA" sz="2400" dirty="0"/>
              <a:t>زيارة مصنع العبوات الورقية والكرتونية.</a:t>
            </a:r>
          </a:p>
          <a:p>
            <a:pPr marL="285750" indent="-285750">
              <a:buFontTx/>
              <a:buChar char="-"/>
            </a:pPr>
            <a:endParaRPr lang="ar-SA" sz="2400" dirty="0"/>
          </a:p>
          <a:p>
            <a:pPr marL="285750" indent="-285750">
              <a:buFontTx/>
              <a:buChar char="-"/>
            </a:pPr>
            <a:r>
              <a:rPr lang="ar-SA" sz="2400" dirty="0"/>
              <a:t>زيارة مصنع العبوات البلاستيكية</a:t>
            </a:r>
          </a:p>
          <a:p>
            <a:endParaRPr lang="ar-SA" sz="2400" dirty="0"/>
          </a:p>
        </p:txBody>
      </p:sp>
    </p:spTree>
    <p:extLst>
      <p:ext uri="{BB962C8B-B14F-4D97-AF65-F5344CB8AC3E}">
        <p14:creationId xmlns:p14="http://schemas.microsoft.com/office/powerpoint/2010/main" val="281120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3302611"/>
            <a:ext cx="8096739" cy="2677656"/>
          </a:xfrm>
          <a:prstGeom prst="rect">
            <a:avLst/>
          </a:prstGeom>
          <a:noFill/>
        </p:spPr>
        <p:txBody>
          <a:bodyPr wrap="square" rtlCol="1">
            <a:spAutoFit/>
          </a:bodyPr>
          <a:lstStyle/>
          <a:p>
            <a:r>
              <a:rPr lang="ar-SA" sz="2400" b="1" dirty="0"/>
              <a:t>زيارة مصنع نخيل الوطن للتمور:</a:t>
            </a:r>
          </a:p>
          <a:p>
            <a:endParaRPr lang="ar-SA" sz="2400" b="1" dirty="0"/>
          </a:p>
          <a:p>
            <a:pPr marL="285750" indent="-285750">
              <a:buFontTx/>
              <a:buChar char="-"/>
            </a:pPr>
            <a:r>
              <a:rPr lang="ar-SA" sz="2400" dirty="0"/>
              <a:t>التعرف على المصنع وخطوط إنتاجه.</a:t>
            </a:r>
          </a:p>
          <a:p>
            <a:pPr marL="285750" indent="-285750">
              <a:buFontTx/>
              <a:buChar char="-"/>
            </a:pPr>
            <a:endParaRPr lang="ar-SA" sz="2400" dirty="0"/>
          </a:p>
          <a:p>
            <a:pPr marL="285750" indent="-285750">
              <a:buFontTx/>
              <a:buChar char="-"/>
            </a:pPr>
            <a:r>
              <a:rPr lang="ar-SA" sz="2400" dirty="0"/>
              <a:t>لديهم خطوط إنتاج للدبس ولكن بالوقت الحالي متوقف.</a:t>
            </a:r>
          </a:p>
          <a:p>
            <a:pPr marL="285750" indent="-285750">
              <a:buFontTx/>
              <a:buChar char="-"/>
            </a:pPr>
            <a:endParaRPr lang="ar-SA" sz="2400" dirty="0"/>
          </a:p>
          <a:p>
            <a:pPr marL="285750" indent="-285750">
              <a:buFontTx/>
              <a:buChar char="-"/>
            </a:pPr>
            <a:r>
              <a:rPr lang="ar-SA" sz="2400" dirty="0"/>
              <a:t>للأسف لا يوجد لديهم إنتاج لمسحوق التمر.</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201" y="289492"/>
            <a:ext cx="2820430" cy="2506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904" y="289492"/>
            <a:ext cx="3032941" cy="2510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208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23330" y="3431809"/>
            <a:ext cx="8096739" cy="3416320"/>
          </a:xfrm>
          <a:prstGeom prst="rect">
            <a:avLst/>
          </a:prstGeom>
          <a:noFill/>
        </p:spPr>
        <p:txBody>
          <a:bodyPr wrap="square" rtlCol="1">
            <a:spAutoFit/>
          </a:bodyPr>
          <a:lstStyle/>
          <a:p>
            <a:r>
              <a:rPr lang="ar-SA" sz="2400" b="1" dirty="0">
                <a:solidFill>
                  <a:schemeClr val="dk1"/>
                </a:solidFill>
              </a:rPr>
              <a:t>زيارة مصنع هرفي ومصنع سيد الخبازين للمعجنات :</a:t>
            </a:r>
          </a:p>
          <a:p>
            <a:endParaRPr lang="ar-SA" sz="2400" b="1" dirty="0"/>
          </a:p>
          <a:p>
            <a:pPr marL="285750" indent="-285750">
              <a:buFontTx/>
              <a:buChar char="-"/>
            </a:pPr>
            <a:r>
              <a:rPr lang="ar-SA" sz="2400" dirty="0"/>
              <a:t>التعرف على خطوط الإنتاج من وضع العجينة الى تعبئته </a:t>
            </a:r>
            <a:r>
              <a:rPr lang="ar-SA" sz="2400" dirty="0" err="1"/>
              <a:t>وتغلفته</a:t>
            </a:r>
            <a:r>
              <a:rPr lang="ar-SA" sz="2400" dirty="0"/>
              <a:t> مروراً بعملية التخمير.</a:t>
            </a:r>
          </a:p>
          <a:p>
            <a:pPr marL="285750" indent="-285750">
              <a:buFontTx/>
              <a:buChar char="-"/>
            </a:pPr>
            <a:endParaRPr lang="ar-SA" sz="2400" dirty="0"/>
          </a:p>
          <a:p>
            <a:pPr marL="285750" indent="-285750">
              <a:buFontTx/>
              <a:buChar char="-"/>
            </a:pPr>
            <a:r>
              <a:rPr lang="ar-SA" sz="2400" dirty="0"/>
              <a:t>تم </a:t>
            </a:r>
            <a:r>
              <a:rPr lang="ar-SA" sz="2400" dirty="0" err="1"/>
              <a:t>إطلاعهم</a:t>
            </a:r>
            <a:r>
              <a:rPr lang="ar-SA" sz="2400" dirty="0"/>
              <a:t> على المسحوق وعن إمكانية التنسيق معهم بتعاون مستقبلي في استعمالهم فهرفي تقبل فكرة إضافة المسحوق على الكعك او الحلويات اما سيد الخبازين فكان يهتم اكثر بعجائن التمور المختلفة.</a:t>
            </a:r>
          </a:p>
          <a:p>
            <a:endParaRPr lang="ar-SA" sz="2400"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4012" y="430018"/>
            <a:ext cx="2848940" cy="2314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785" y="430018"/>
            <a:ext cx="3016738" cy="2308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10457" y="718577"/>
            <a:ext cx="2308468" cy="1731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444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2400" dirty="0"/>
              <a:t>2</a:t>
            </a:r>
            <a:r>
              <a:rPr lang="ar-SA" sz="2400" b="1" dirty="0"/>
              <a:t>- نتائج التجارب المعملية</a:t>
            </a:r>
            <a:br>
              <a:rPr lang="ar-SA" sz="1800" dirty="0"/>
            </a:br>
            <a:r>
              <a:rPr lang="ar-SA" sz="1800" b="1" dirty="0"/>
              <a:t> </a:t>
            </a:r>
            <a:br>
              <a:rPr lang="en-US" sz="1800" dirty="0"/>
            </a:br>
            <a:r>
              <a:rPr lang="ar-SA" sz="1800" dirty="0"/>
              <a:t>أ- </a:t>
            </a:r>
            <a:r>
              <a:rPr lang="ar-SA" sz="1800" b="1" dirty="0"/>
              <a:t>الخواص الطبيعية :</a:t>
            </a:r>
            <a:br>
              <a:rPr lang="en-US" sz="1800" dirty="0"/>
            </a:br>
            <a:endParaRPr lang="ar-SA" sz="1800" dirty="0"/>
          </a:p>
        </p:txBody>
      </p:sp>
      <p:sp>
        <p:nvSpPr>
          <p:cNvPr id="3" name="مربع نص 2"/>
          <p:cNvSpPr txBox="1"/>
          <p:nvPr/>
        </p:nvSpPr>
        <p:spPr>
          <a:xfrm>
            <a:off x="1069848" y="1210837"/>
            <a:ext cx="3103567" cy="369332"/>
          </a:xfrm>
          <a:prstGeom prst="rect">
            <a:avLst/>
          </a:prstGeom>
          <a:noFill/>
        </p:spPr>
        <p:txBody>
          <a:bodyPr wrap="square" rtlCol="1">
            <a:spAutoFit/>
          </a:bodyPr>
          <a:lstStyle/>
          <a:p>
            <a:r>
              <a:rPr lang="ar-SA" b="1" dirty="0"/>
              <a:t>ب- </a:t>
            </a:r>
            <a:r>
              <a:rPr lang="ar-SA" b="1"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الخواص</a:t>
            </a:r>
            <a:r>
              <a:rPr lang="ar-SA" b="1" dirty="0"/>
              <a:t> الكيمائية</a:t>
            </a:r>
          </a:p>
        </p:txBody>
      </p:sp>
      <p:graphicFrame>
        <p:nvGraphicFramePr>
          <p:cNvPr id="5" name="عنصر نائب للمحتوى 3"/>
          <p:cNvGraphicFramePr>
            <a:graphicFrameLocks noGrp="1"/>
          </p:cNvGraphicFramePr>
          <p:nvPr>
            <p:ph idx="1"/>
            <p:extLst>
              <p:ext uri="{D42A27DB-BD31-4B8C-83A1-F6EECF244321}">
                <p14:modId xmlns:p14="http://schemas.microsoft.com/office/powerpoint/2010/main" val="2517540089"/>
              </p:ext>
            </p:extLst>
          </p:nvPr>
        </p:nvGraphicFramePr>
        <p:xfrm>
          <a:off x="388930" y="1846551"/>
          <a:ext cx="4159738" cy="3288158"/>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512632">
                  <a:extLst>
                    <a:ext uri="{9D8B030D-6E8A-4147-A177-3AD203B41FA5}">
                      <a16:colId xmlns:a16="http://schemas.microsoft.com/office/drawing/2014/main" val="1094531932"/>
                    </a:ext>
                  </a:extLst>
                </a:gridCol>
                <a:gridCol w="1361369">
                  <a:extLst>
                    <a:ext uri="{9D8B030D-6E8A-4147-A177-3AD203B41FA5}">
                      <a16:colId xmlns:a16="http://schemas.microsoft.com/office/drawing/2014/main" val="1364970828"/>
                    </a:ext>
                  </a:extLst>
                </a:gridCol>
                <a:gridCol w="1285737">
                  <a:extLst>
                    <a:ext uri="{9D8B030D-6E8A-4147-A177-3AD203B41FA5}">
                      <a16:colId xmlns:a16="http://schemas.microsoft.com/office/drawing/2014/main" val="463202960"/>
                    </a:ext>
                  </a:extLst>
                </a:gridCol>
              </a:tblGrid>
              <a:tr h="325487">
                <a:tc>
                  <a:txBody>
                    <a:bodyPr/>
                    <a:lstStyle/>
                    <a:p>
                      <a:pPr algn="ctr" rtl="0">
                        <a:lnSpc>
                          <a:spcPct val="107000"/>
                        </a:lnSpc>
                        <a:spcAft>
                          <a:spcPts val="0"/>
                        </a:spcAft>
                      </a:pPr>
                      <a:r>
                        <a:rPr lang="en-US" sz="1100" dirty="0">
                          <a:effectLst/>
                        </a:rPr>
                        <a:t>Sieve Diameter (Mum)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dirty="0" err="1">
                          <a:effectLst/>
                        </a:rPr>
                        <a:t>Khlass</a:t>
                      </a:r>
                      <a:r>
                        <a:rPr lang="en-US" sz="1100" dirty="0">
                          <a:effectLst/>
                        </a:rPr>
                        <a:t> Powder (g)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dirty="0" err="1">
                          <a:effectLst/>
                        </a:rPr>
                        <a:t>Sukkre</a:t>
                      </a:r>
                      <a:r>
                        <a:rPr lang="en-US" sz="1100" dirty="0">
                          <a:effectLst/>
                        </a:rPr>
                        <a:t> Powder (g)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6761447"/>
                  </a:ext>
                </a:extLst>
              </a:tr>
              <a:tr h="325487">
                <a:tc>
                  <a:txBody>
                    <a:bodyPr/>
                    <a:lstStyle/>
                    <a:p>
                      <a:pPr algn="ctr" rtl="0">
                        <a:lnSpc>
                          <a:spcPct val="107000"/>
                        </a:lnSpc>
                        <a:spcAft>
                          <a:spcPts val="0"/>
                        </a:spcAft>
                      </a:pPr>
                      <a:r>
                        <a:rPr lang="en-US" sz="1100">
                          <a:effectLst/>
                        </a:rPr>
                        <a:t>2000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30.5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76.76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9065654"/>
                  </a:ext>
                </a:extLst>
              </a:tr>
              <a:tr h="325487">
                <a:tc>
                  <a:txBody>
                    <a:bodyPr/>
                    <a:lstStyle/>
                    <a:p>
                      <a:pPr algn="ctr" rtl="0">
                        <a:lnSpc>
                          <a:spcPct val="107000"/>
                        </a:lnSpc>
                        <a:spcAft>
                          <a:spcPts val="0"/>
                        </a:spcAft>
                      </a:pPr>
                      <a:r>
                        <a:rPr lang="en-US" sz="1100" dirty="0">
                          <a:effectLst/>
                        </a:rPr>
                        <a:t>1000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191.42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3.46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3239960"/>
                  </a:ext>
                </a:extLst>
              </a:tr>
              <a:tr h="325487">
                <a:tc>
                  <a:txBody>
                    <a:bodyPr/>
                    <a:lstStyle/>
                    <a:p>
                      <a:pPr algn="ctr" rtl="0">
                        <a:lnSpc>
                          <a:spcPct val="107000"/>
                        </a:lnSpc>
                        <a:spcAft>
                          <a:spcPts val="0"/>
                        </a:spcAft>
                      </a:pPr>
                      <a:r>
                        <a:rPr lang="en-US" sz="1100" dirty="0">
                          <a:effectLst/>
                        </a:rPr>
                        <a:t>500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323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265.2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5319209"/>
                  </a:ext>
                </a:extLst>
              </a:tr>
              <a:tr h="325487">
                <a:tc>
                  <a:txBody>
                    <a:bodyPr/>
                    <a:lstStyle/>
                    <a:p>
                      <a:pPr algn="ctr" rtl="0">
                        <a:lnSpc>
                          <a:spcPct val="107000"/>
                        </a:lnSpc>
                        <a:spcAft>
                          <a:spcPts val="0"/>
                        </a:spcAft>
                      </a:pPr>
                      <a:r>
                        <a:rPr lang="en-US" sz="1100">
                          <a:effectLst/>
                        </a:rPr>
                        <a:t>355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26.15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11.1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0007645"/>
                  </a:ext>
                </a:extLst>
              </a:tr>
              <a:tr h="325487">
                <a:tc>
                  <a:txBody>
                    <a:bodyPr/>
                    <a:lstStyle/>
                    <a:p>
                      <a:pPr algn="ctr" rtl="0">
                        <a:lnSpc>
                          <a:spcPct val="107000"/>
                        </a:lnSpc>
                        <a:spcAft>
                          <a:spcPts val="0"/>
                        </a:spcAft>
                      </a:pPr>
                      <a:r>
                        <a:rPr lang="en-US" sz="1100">
                          <a:effectLst/>
                        </a:rPr>
                        <a:t>250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dirty="0">
                          <a:effectLst/>
                        </a:rPr>
                        <a:t>32.3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5899601"/>
                  </a:ext>
                </a:extLst>
              </a:tr>
              <a:tr h="325487">
                <a:tc>
                  <a:txBody>
                    <a:bodyPr/>
                    <a:lstStyle/>
                    <a:p>
                      <a:pPr algn="ctr" rtl="0">
                        <a:lnSpc>
                          <a:spcPct val="107000"/>
                        </a:lnSpc>
                        <a:spcAft>
                          <a:spcPts val="0"/>
                        </a:spcAft>
                      </a:pPr>
                      <a:r>
                        <a:rPr lang="en-US" sz="1100">
                          <a:effectLst/>
                        </a:rPr>
                        <a:t>180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25.6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15.28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5701795"/>
                  </a:ext>
                </a:extLst>
              </a:tr>
              <a:tr h="325487">
                <a:tc>
                  <a:txBody>
                    <a:bodyPr/>
                    <a:lstStyle/>
                    <a:p>
                      <a:pPr algn="ctr" rtl="0">
                        <a:lnSpc>
                          <a:spcPct val="107000"/>
                        </a:lnSpc>
                        <a:spcAft>
                          <a:spcPts val="0"/>
                        </a:spcAft>
                      </a:pPr>
                      <a:r>
                        <a:rPr lang="en-US" sz="1100">
                          <a:effectLst/>
                        </a:rPr>
                        <a:t>125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11.2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2.37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0530744"/>
                  </a:ext>
                </a:extLst>
              </a:tr>
              <a:tr h="325487">
                <a:tc>
                  <a:txBody>
                    <a:bodyPr/>
                    <a:lstStyle/>
                    <a:p>
                      <a:pPr algn="ctr" rtl="0">
                        <a:lnSpc>
                          <a:spcPct val="107000"/>
                        </a:lnSpc>
                        <a:spcAft>
                          <a:spcPts val="0"/>
                        </a:spcAft>
                      </a:pPr>
                      <a:r>
                        <a:rPr lang="en-US" sz="1100">
                          <a:effectLst/>
                        </a:rPr>
                        <a:t>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7.49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1.44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127713"/>
                  </a:ext>
                </a:extLst>
              </a:tr>
              <a:tr h="325487">
                <a:tc>
                  <a:txBody>
                    <a:bodyPr/>
                    <a:lstStyle/>
                    <a:p>
                      <a:pPr algn="ctr" rtl="0">
                        <a:lnSpc>
                          <a:spcPct val="107000"/>
                        </a:lnSpc>
                        <a:spcAft>
                          <a:spcPts val="0"/>
                        </a:spcAft>
                      </a:pPr>
                      <a:r>
                        <a:rPr lang="en-US" sz="1100" dirty="0">
                          <a:effectLst/>
                        </a:rPr>
                        <a:t>63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a:effectLst/>
                        </a:rPr>
                        <a:t>0.75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en-US" sz="1100" dirty="0">
                          <a:effectLst/>
                        </a:rPr>
                        <a:t>1.68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5269786"/>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487595570"/>
              </p:ext>
            </p:extLst>
          </p:nvPr>
        </p:nvGraphicFramePr>
        <p:xfrm>
          <a:off x="5009661" y="1846551"/>
          <a:ext cx="7064250" cy="3288158"/>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177575">
                  <a:extLst>
                    <a:ext uri="{9D8B030D-6E8A-4147-A177-3AD203B41FA5}">
                      <a16:colId xmlns:a16="http://schemas.microsoft.com/office/drawing/2014/main" val="3912070372"/>
                    </a:ext>
                  </a:extLst>
                </a:gridCol>
                <a:gridCol w="1089471">
                  <a:extLst>
                    <a:ext uri="{9D8B030D-6E8A-4147-A177-3AD203B41FA5}">
                      <a16:colId xmlns:a16="http://schemas.microsoft.com/office/drawing/2014/main" val="2596265870"/>
                    </a:ext>
                  </a:extLst>
                </a:gridCol>
                <a:gridCol w="1023973">
                  <a:extLst>
                    <a:ext uri="{9D8B030D-6E8A-4147-A177-3AD203B41FA5}">
                      <a16:colId xmlns:a16="http://schemas.microsoft.com/office/drawing/2014/main" val="2421127377"/>
                    </a:ext>
                  </a:extLst>
                </a:gridCol>
                <a:gridCol w="928430">
                  <a:extLst>
                    <a:ext uri="{9D8B030D-6E8A-4147-A177-3AD203B41FA5}">
                      <a16:colId xmlns:a16="http://schemas.microsoft.com/office/drawing/2014/main" val="3003844326"/>
                    </a:ext>
                  </a:extLst>
                </a:gridCol>
                <a:gridCol w="898770">
                  <a:extLst>
                    <a:ext uri="{9D8B030D-6E8A-4147-A177-3AD203B41FA5}">
                      <a16:colId xmlns:a16="http://schemas.microsoft.com/office/drawing/2014/main" val="3388214057"/>
                    </a:ext>
                  </a:extLst>
                </a:gridCol>
                <a:gridCol w="945661">
                  <a:extLst>
                    <a:ext uri="{9D8B030D-6E8A-4147-A177-3AD203B41FA5}">
                      <a16:colId xmlns:a16="http://schemas.microsoft.com/office/drawing/2014/main" val="163045476"/>
                    </a:ext>
                  </a:extLst>
                </a:gridCol>
                <a:gridCol w="1000370">
                  <a:extLst>
                    <a:ext uri="{9D8B030D-6E8A-4147-A177-3AD203B41FA5}">
                      <a16:colId xmlns:a16="http://schemas.microsoft.com/office/drawing/2014/main" val="1585024012"/>
                    </a:ext>
                  </a:extLst>
                </a:gridCol>
              </a:tblGrid>
              <a:tr h="226759">
                <a:tc rowSpan="2">
                  <a:txBody>
                    <a:bodyPr/>
                    <a:lstStyle/>
                    <a:p>
                      <a:pPr marL="457200" algn="ctr" rtl="0">
                        <a:lnSpc>
                          <a:spcPct val="107000"/>
                        </a:lnSpc>
                        <a:spcAft>
                          <a:spcPts val="0"/>
                        </a:spcAft>
                      </a:pPr>
                      <a:r>
                        <a:rPr lang="ar-SA" sz="1000" dirty="0">
                          <a:effectLst/>
                        </a:rPr>
                        <a:t>نوع البودرة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rowSpan="2">
                  <a:txBody>
                    <a:bodyPr/>
                    <a:lstStyle/>
                    <a:p>
                      <a:pPr marL="457200" algn="ctr" rtl="0">
                        <a:lnSpc>
                          <a:spcPct val="107000"/>
                        </a:lnSpc>
                        <a:spcAft>
                          <a:spcPts val="0"/>
                        </a:spcAft>
                      </a:pPr>
                      <a:r>
                        <a:rPr lang="ar-SA" sz="1000" dirty="0">
                          <a:effectLst/>
                          <a:latin typeface="Calibri" panose="020F0502020204030204" pitchFamily="34" charset="0"/>
                          <a:ea typeface="Calibri" panose="020F0502020204030204" pitchFamily="34" charset="0"/>
                          <a:cs typeface="Arial" panose="020B0604020202020204" pitchFamily="34" charset="0"/>
                        </a:rPr>
                        <a:t>المحتوى </a:t>
                      </a:r>
                      <a:r>
                        <a:rPr lang="ar-SA" sz="1000" dirty="0" err="1">
                          <a:effectLst/>
                          <a:latin typeface="Calibri" panose="020F0502020204030204" pitchFamily="34" charset="0"/>
                          <a:ea typeface="Calibri" panose="020F0502020204030204" pitchFamily="34" charset="0"/>
                          <a:cs typeface="Arial" panose="020B0604020202020204" pitchFamily="34" charset="0"/>
                        </a:rPr>
                        <a:t>الرطوبي</a:t>
                      </a:r>
                      <a:endParaRPr lang="ar-SA"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rowSpan="2">
                  <a:txBody>
                    <a:bodyPr/>
                    <a:lstStyle/>
                    <a:p>
                      <a:pPr marL="457200" algn="ctr" rtl="0">
                        <a:lnSpc>
                          <a:spcPct val="107000"/>
                        </a:lnSpc>
                        <a:spcAft>
                          <a:spcPts val="0"/>
                        </a:spcAft>
                      </a:pPr>
                      <a:r>
                        <a:rPr lang="ar-SA" sz="1000" dirty="0">
                          <a:effectLst/>
                        </a:rPr>
                        <a:t>النشاط المائي</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rowSpan="2">
                  <a:txBody>
                    <a:bodyPr/>
                    <a:lstStyle/>
                    <a:p>
                      <a:pPr marL="457200" algn="ctr" rtl="0">
                        <a:lnSpc>
                          <a:spcPct val="107000"/>
                        </a:lnSpc>
                        <a:spcAft>
                          <a:spcPts val="0"/>
                        </a:spcAft>
                      </a:pPr>
                      <a:r>
                        <a:rPr lang="ar-SA" sz="1000" dirty="0">
                          <a:effectLst/>
                        </a:rPr>
                        <a:t>الكثافة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gridSpan="3">
                  <a:txBody>
                    <a:bodyPr/>
                    <a:lstStyle/>
                    <a:p>
                      <a:pPr marL="457200" algn="ctr" rtl="0">
                        <a:lnSpc>
                          <a:spcPct val="107000"/>
                        </a:lnSpc>
                        <a:spcAft>
                          <a:spcPts val="800"/>
                        </a:spcAft>
                      </a:pPr>
                      <a:r>
                        <a:rPr lang="ar-SA" sz="1000">
                          <a:effectLst/>
                        </a:rPr>
                        <a:t>قراءات اللون</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225390945"/>
                  </a:ext>
                </a:extLst>
              </a:tr>
              <a:tr h="1264848">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marL="457200" algn="ctr" rtl="0">
                        <a:lnSpc>
                          <a:spcPct val="107000"/>
                        </a:lnSpc>
                        <a:spcAft>
                          <a:spcPts val="0"/>
                        </a:spcAft>
                      </a:pPr>
                      <a:r>
                        <a:rPr lang="en-US" sz="1000" dirty="0">
                          <a:effectLst/>
                        </a:rPr>
                        <a:t>b</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a</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800"/>
                        </a:spcAft>
                      </a:pPr>
                      <a:r>
                        <a:rPr lang="en-US" sz="1000" dirty="0">
                          <a:effectLst/>
                        </a:rPr>
                        <a:t>L</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extLst>
                  <a:ext uri="{0D108BD9-81ED-4DB2-BD59-A6C34878D82A}">
                    <a16:rowId xmlns:a16="http://schemas.microsoft.com/office/drawing/2014/main" val="2383130272"/>
                  </a:ext>
                </a:extLst>
              </a:tr>
              <a:tr h="822468">
                <a:tc>
                  <a:txBody>
                    <a:bodyPr/>
                    <a:lstStyle/>
                    <a:p>
                      <a:pPr marL="457200" algn="ctr" rtl="0">
                        <a:lnSpc>
                          <a:spcPct val="107000"/>
                        </a:lnSpc>
                        <a:spcAft>
                          <a:spcPts val="0"/>
                        </a:spcAft>
                      </a:pPr>
                      <a:r>
                        <a:rPr lang="ar-SA" sz="1000" dirty="0">
                          <a:effectLst/>
                        </a:rPr>
                        <a:t>السكري</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2.676</a:t>
                      </a:r>
                    </a:p>
                    <a:p>
                      <a:pPr marL="457200" algn="ctr" rtl="0">
                        <a:lnSpc>
                          <a:spcPct val="107000"/>
                        </a:lnSpc>
                        <a:spcAft>
                          <a:spcPts val="0"/>
                        </a:spcAft>
                      </a:pPr>
                      <a:r>
                        <a:rPr lang="ar-SA"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0.161</a:t>
                      </a:r>
                    </a:p>
                    <a:p>
                      <a:pPr marL="457200" algn="ctr" rtl="0">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800"/>
                        </a:spcAft>
                      </a:pPr>
                      <a:r>
                        <a:rPr lang="en-US" sz="1000" dirty="0">
                          <a:effectLst/>
                        </a:rPr>
                        <a:t> </a:t>
                      </a:r>
                    </a:p>
                    <a:p>
                      <a:pPr algn="ctr" rtl="0">
                        <a:lnSpc>
                          <a:spcPct val="107000"/>
                        </a:lnSpc>
                        <a:spcAft>
                          <a:spcPts val="800"/>
                        </a:spcAft>
                      </a:pPr>
                      <a:r>
                        <a:rPr lang="en-US" sz="1000" dirty="0">
                          <a:effectLst/>
                        </a:rPr>
                        <a:t>0.5836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25.566</a:t>
                      </a:r>
                    </a:p>
                    <a:p>
                      <a:pPr marL="457200" algn="ctr" rtl="0">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4.47</a:t>
                      </a:r>
                    </a:p>
                    <a:p>
                      <a:pPr marL="457200" algn="ctr" rtl="0">
                        <a:lnSpc>
                          <a:spcPct val="107000"/>
                        </a:lnSpc>
                        <a:spcAft>
                          <a:spcPts val="0"/>
                        </a:spcAft>
                      </a:pPr>
                      <a:r>
                        <a:rPr lang="ar-SA"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77.11</a:t>
                      </a:r>
                    </a:p>
                    <a:p>
                      <a:pPr marL="457200" algn="ctr" rtl="0">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extLst>
                  <a:ext uri="{0D108BD9-81ED-4DB2-BD59-A6C34878D82A}">
                    <a16:rowId xmlns:a16="http://schemas.microsoft.com/office/drawing/2014/main" val="4275226173"/>
                  </a:ext>
                </a:extLst>
              </a:tr>
              <a:tr h="974083">
                <a:tc>
                  <a:txBody>
                    <a:bodyPr/>
                    <a:lstStyle/>
                    <a:p>
                      <a:pPr marL="457200" algn="ctr" rtl="0">
                        <a:lnSpc>
                          <a:spcPct val="107000"/>
                        </a:lnSpc>
                        <a:spcAft>
                          <a:spcPts val="0"/>
                        </a:spcAft>
                      </a:pPr>
                      <a:r>
                        <a:rPr lang="ar-SA" sz="1000">
                          <a:effectLst/>
                        </a:rPr>
                        <a:t>الخلاص</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3.253</a:t>
                      </a:r>
                    </a:p>
                    <a:p>
                      <a:pPr marL="457200" algn="ctr" rtl="0">
                        <a:lnSpc>
                          <a:spcPct val="107000"/>
                        </a:lnSpc>
                        <a:spcAft>
                          <a:spcPts val="0"/>
                        </a:spcAft>
                      </a:pPr>
                      <a:r>
                        <a:rPr lang="ar-SA"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a:effectLst/>
                        </a:rPr>
                        <a:t>0.151</a:t>
                      </a:r>
                    </a:p>
                    <a:p>
                      <a:pPr marL="457200" algn="ctr" rtl="0">
                        <a:lnSpc>
                          <a:spcPct val="107000"/>
                        </a:lnSpc>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1">
                        <a:lnSpc>
                          <a:spcPct val="107000"/>
                        </a:lnSpc>
                        <a:spcAft>
                          <a:spcPts val="0"/>
                        </a:spcAft>
                      </a:pPr>
                      <a:r>
                        <a:rPr lang="en-US" sz="1000" dirty="0">
                          <a:effectLst/>
                        </a:rPr>
                        <a:t>0.5716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25.206</a:t>
                      </a:r>
                    </a:p>
                    <a:p>
                      <a:pPr marL="457200" algn="ctr" rtl="0">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4.13</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tc>
                  <a:txBody>
                    <a:bodyPr/>
                    <a:lstStyle/>
                    <a:p>
                      <a:pPr marL="457200" algn="ctr" rtl="0">
                        <a:lnSpc>
                          <a:spcPct val="107000"/>
                        </a:lnSpc>
                        <a:spcAft>
                          <a:spcPts val="0"/>
                        </a:spcAft>
                      </a:pPr>
                      <a:r>
                        <a:rPr lang="en-US" sz="1000" dirty="0">
                          <a:effectLst/>
                        </a:rPr>
                        <a:t>78.436</a:t>
                      </a:r>
                    </a:p>
                    <a:p>
                      <a:pPr marL="457200" algn="ctr" rtl="0">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9570" marR="59570" marT="0" marB="0" anchor="ctr"/>
                </a:tc>
                <a:extLst>
                  <a:ext uri="{0D108BD9-81ED-4DB2-BD59-A6C34878D82A}">
                    <a16:rowId xmlns:a16="http://schemas.microsoft.com/office/drawing/2014/main" val="4225411391"/>
                  </a:ext>
                </a:extLst>
              </a:tr>
            </a:tbl>
          </a:graphicData>
        </a:graphic>
      </p:graphicFrame>
    </p:spTree>
    <p:extLst>
      <p:ext uri="{BB962C8B-B14F-4D97-AF65-F5344CB8AC3E}">
        <p14:creationId xmlns:p14="http://schemas.microsoft.com/office/powerpoint/2010/main" val="257292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محتويات العرض</a:t>
            </a:r>
          </a:p>
        </p:txBody>
      </p:sp>
      <p:sp>
        <p:nvSpPr>
          <p:cNvPr id="3" name="عنصر نائب للمحتوى 2"/>
          <p:cNvSpPr>
            <a:spLocks noGrp="1"/>
          </p:cNvSpPr>
          <p:nvPr>
            <p:ph idx="1"/>
          </p:nvPr>
        </p:nvSpPr>
        <p:spPr/>
        <p:txBody>
          <a:bodyPr>
            <a:noAutofit/>
          </a:bodyPr>
          <a:lstStyle/>
          <a:p>
            <a:r>
              <a:rPr lang="ar-SA" sz="3200" dirty="0"/>
              <a:t>المقدمة</a:t>
            </a:r>
          </a:p>
          <a:p>
            <a:r>
              <a:rPr lang="ar-SA" sz="3200" dirty="0"/>
              <a:t>أهداف المشروع</a:t>
            </a:r>
          </a:p>
          <a:p>
            <a:r>
              <a:rPr lang="ar-SA" sz="3200" dirty="0"/>
              <a:t>الدراسات السابقة</a:t>
            </a:r>
          </a:p>
          <a:p>
            <a:r>
              <a:rPr lang="ar-SA" sz="3200" dirty="0"/>
              <a:t>منهج المشروع</a:t>
            </a:r>
          </a:p>
          <a:p>
            <a:r>
              <a:rPr lang="ar-SA" sz="3200" dirty="0"/>
              <a:t>النتائج</a:t>
            </a:r>
          </a:p>
          <a:p>
            <a:r>
              <a:rPr lang="ar-SA" sz="3200" dirty="0"/>
              <a:t>الصعوبات</a:t>
            </a:r>
          </a:p>
          <a:p>
            <a:r>
              <a:rPr lang="ar-SA" sz="3200" dirty="0"/>
              <a:t>التوصيات</a:t>
            </a:r>
          </a:p>
          <a:p>
            <a:r>
              <a:rPr lang="ar-SA" sz="3200" dirty="0"/>
              <a:t>شكر وتقدير</a:t>
            </a:r>
          </a:p>
          <a:p>
            <a:endParaRPr lang="ar-SA" sz="3200" dirty="0"/>
          </a:p>
          <a:p>
            <a:endParaRPr lang="ar-SA" sz="3200" dirty="0"/>
          </a:p>
        </p:txBody>
      </p:sp>
    </p:spTree>
    <p:extLst>
      <p:ext uri="{BB962C8B-B14F-4D97-AF65-F5344CB8AC3E}">
        <p14:creationId xmlns:p14="http://schemas.microsoft.com/office/powerpoint/2010/main" val="318649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71263" y="398585"/>
            <a:ext cx="7971692" cy="646331"/>
          </a:xfrm>
          <a:prstGeom prst="rect">
            <a:avLst/>
          </a:prstGeom>
          <a:noFill/>
        </p:spPr>
        <p:txBody>
          <a:bodyPr wrap="square" rtlCol="1">
            <a:spAutoFit/>
          </a:bodyPr>
          <a:lstStyle/>
          <a:p>
            <a:br>
              <a:rPr lang="en-US" dirty="0"/>
            </a:br>
            <a:endParaRPr lang="ar-SA" dirty="0"/>
          </a:p>
        </p:txBody>
      </p:sp>
      <p:graphicFrame>
        <p:nvGraphicFramePr>
          <p:cNvPr id="7" name="مخطط 6">
            <a:extLst>
              <a:ext uri="{FF2B5EF4-FFF2-40B4-BE49-F238E27FC236}">
                <a16:creationId xmlns:a16="http://schemas.microsoft.com/office/drawing/2014/main" id="{D9B39695-34E3-4FA5-9391-4E87B02E9689}"/>
              </a:ext>
            </a:extLst>
          </p:cNvPr>
          <p:cNvGraphicFramePr>
            <a:graphicFrameLocks/>
          </p:cNvGraphicFramePr>
          <p:nvPr>
            <p:extLst>
              <p:ext uri="{D42A27DB-BD31-4B8C-83A1-F6EECF244321}">
                <p14:modId xmlns:p14="http://schemas.microsoft.com/office/powerpoint/2010/main" val="3871847820"/>
              </p:ext>
            </p:extLst>
          </p:nvPr>
        </p:nvGraphicFramePr>
        <p:xfrm>
          <a:off x="2630977" y="2313352"/>
          <a:ext cx="7010400" cy="3821723"/>
        </p:xfrm>
        <a:graphic>
          <a:graphicData uri="http://schemas.openxmlformats.org/drawingml/2006/chart">
            <c:chart xmlns:c="http://schemas.openxmlformats.org/drawingml/2006/chart" xmlns:r="http://schemas.openxmlformats.org/officeDocument/2006/relationships" r:id="rId2"/>
          </a:graphicData>
        </a:graphic>
      </p:graphicFrame>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846" y="623560"/>
            <a:ext cx="2612617" cy="1959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798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2800" b="1" dirty="0"/>
              <a:t>2- نتائج التجارب المعملية</a:t>
            </a:r>
            <a:br>
              <a:rPr lang="ar-SA" sz="2800" b="1" dirty="0"/>
            </a:br>
            <a:br>
              <a:rPr lang="ar-SA" sz="2800" b="1" dirty="0"/>
            </a:br>
            <a:r>
              <a:rPr lang="ar-SA" sz="2800" b="1" dirty="0"/>
              <a:t>ج- نتائج قياسات جهاز الذوبانية السريع بالحرارة العالية </a:t>
            </a:r>
            <a:r>
              <a:rPr lang="en-US" sz="2800" b="1" dirty="0"/>
              <a:t>RVA</a:t>
            </a:r>
            <a:br>
              <a:rPr lang="en-US" sz="2800" b="1" dirty="0"/>
            </a:br>
            <a:r>
              <a:rPr lang="ar-SA" sz="2800" b="1" dirty="0"/>
              <a:t>1-</a:t>
            </a:r>
            <a:r>
              <a:rPr lang="en-US" sz="2800" b="1" dirty="0"/>
              <a:t> </a:t>
            </a:r>
            <a:r>
              <a:rPr lang="ar-SA" sz="2800" b="1" dirty="0"/>
              <a:t>الخلاص</a:t>
            </a:r>
            <a:br>
              <a:rPr lang="en-US" sz="2800" dirty="0"/>
            </a:br>
            <a:endParaRPr lang="ar-SA" sz="2800" dirty="0"/>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2992023" y="2422768"/>
            <a:ext cx="6436455" cy="3788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85" y="243254"/>
            <a:ext cx="1924109" cy="237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022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2800" b="1" dirty="0"/>
              <a:t>2- نتائج التجارب المعملية</a:t>
            </a:r>
            <a:br>
              <a:rPr lang="ar-SA" sz="2800" b="1" dirty="0"/>
            </a:br>
            <a:br>
              <a:rPr lang="ar-SA" sz="2800" b="1" dirty="0"/>
            </a:br>
            <a:r>
              <a:rPr lang="ar-SA" sz="2800" b="1" dirty="0"/>
              <a:t>ج- نتائج قياسات جهاز الذوبانية السريع بالحرارة العالية </a:t>
            </a:r>
            <a:r>
              <a:rPr lang="en-US" sz="2800" b="1" dirty="0"/>
              <a:t>RVA</a:t>
            </a:r>
            <a:br>
              <a:rPr lang="en-US" sz="2800" b="1" dirty="0"/>
            </a:br>
            <a:r>
              <a:rPr lang="ar-SA" sz="2800" b="1" dirty="0"/>
              <a:t>2-</a:t>
            </a:r>
            <a:r>
              <a:rPr lang="en-US" sz="2800" b="1" dirty="0"/>
              <a:t> </a:t>
            </a:r>
            <a:r>
              <a:rPr lang="ar-SA" sz="2800" b="1" dirty="0"/>
              <a:t>السكري</a:t>
            </a:r>
            <a:br>
              <a:rPr lang="en-US" sz="2800" dirty="0"/>
            </a:br>
            <a:endParaRPr lang="ar-SA" sz="2800"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3081712" y="2406255"/>
            <a:ext cx="6492134" cy="3702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71" y="282331"/>
            <a:ext cx="1930441" cy="2382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453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br>
              <a:rPr lang="ar-SA" sz="2800" b="1" dirty="0"/>
            </a:br>
            <a:br>
              <a:rPr lang="ar-SA" sz="2800" b="1" dirty="0"/>
            </a:br>
            <a:r>
              <a:rPr lang="ar-SA" sz="2800" b="1" dirty="0"/>
              <a:t>ج- نتائج قياسات جهاز الذوبانية السريع بالحرارة العالية </a:t>
            </a:r>
            <a:r>
              <a:rPr lang="en-US" sz="2800" b="1" dirty="0"/>
              <a:t>RVA</a:t>
            </a:r>
            <a:br>
              <a:rPr lang="en-US" sz="2800" b="1" dirty="0"/>
            </a:br>
            <a:br>
              <a:rPr lang="en-US" sz="2800" b="1" dirty="0"/>
            </a:br>
            <a:r>
              <a:rPr lang="ar-SA" sz="2800" b="1" dirty="0"/>
              <a:t>3-</a:t>
            </a:r>
            <a:r>
              <a:rPr lang="en-US" sz="2800" b="1" dirty="0"/>
              <a:t> </a:t>
            </a:r>
            <a:r>
              <a:rPr lang="ar-SA" sz="2800" b="1" dirty="0"/>
              <a:t>المقارنة بين مسحوقي السكري والخلاص</a:t>
            </a:r>
            <a:br>
              <a:rPr lang="en-US" sz="2800" dirty="0"/>
            </a:br>
            <a:endParaRPr lang="ar-SA" sz="2800" dirty="0"/>
          </a:p>
        </p:txBody>
      </p:sp>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2797906" y="2394136"/>
            <a:ext cx="6956279" cy="3923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86" y="227622"/>
            <a:ext cx="1841795" cy="2273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438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br>
              <a:rPr lang="ar-SA" sz="2800" b="1" dirty="0"/>
            </a:br>
            <a:br>
              <a:rPr lang="ar-SA" sz="2800" b="1" dirty="0"/>
            </a:br>
            <a:r>
              <a:rPr lang="ar-SA" sz="2800" b="1" dirty="0"/>
              <a:t>ج- نتائج قياسات جهاز الذوبانية السريع بالحرارة العالية </a:t>
            </a:r>
            <a:r>
              <a:rPr lang="en-US" sz="2800" b="1" dirty="0"/>
              <a:t>RVA</a:t>
            </a:r>
            <a:br>
              <a:rPr lang="ar-SA" sz="2800" b="1" dirty="0"/>
            </a:br>
            <a:br>
              <a:rPr lang="en-US" sz="2800" b="1" dirty="0"/>
            </a:br>
            <a:r>
              <a:rPr lang="ar-SA" sz="2800" b="1" dirty="0"/>
              <a:t>4- السكري &lt; 250 مايكرون متر (ربع ملي</a:t>
            </a:r>
            <a:r>
              <a:rPr lang="en-US" sz="2800" b="1" dirty="0"/>
              <a:t> </a:t>
            </a:r>
            <a:r>
              <a:rPr lang="ar-SA" sz="2800" b="1" dirty="0"/>
              <a:t>متر)</a:t>
            </a:r>
            <a:br>
              <a:rPr lang="en-US" sz="2800" dirty="0"/>
            </a:br>
            <a:endParaRPr lang="ar-SA" sz="2800" dirty="0"/>
          </a:p>
        </p:txBody>
      </p:sp>
      <p:pic>
        <p:nvPicPr>
          <p:cNvPr id="7" name="صورة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05723" y="2321575"/>
            <a:ext cx="6653756" cy="392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01" y="313591"/>
            <a:ext cx="1880699" cy="2321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662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18255" y="257908"/>
            <a:ext cx="10058400" cy="1987980"/>
          </a:xfrm>
        </p:spPr>
        <p:txBody>
          <a:bodyPr>
            <a:noAutofit/>
          </a:bodyPr>
          <a:lstStyle/>
          <a:p>
            <a:pPr lvl="0" algn="ctr"/>
            <a:br>
              <a:rPr lang="ar-SA" sz="2400" b="1" dirty="0"/>
            </a:br>
            <a:br>
              <a:rPr lang="ar-SA" sz="2400" b="1" dirty="0"/>
            </a:br>
            <a:br>
              <a:rPr lang="ar-SA" sz="2400" b="1" dirty="0"/>
            </a:br>
            <a:br>
              <a:rPr lang="ar-SA" sz="2400" b="1" dirty="0"/>
            </a:br>
            <a:br>
              <a:rPr lang="ar-SA" sz="2400" b="1" dirty="0"/>
            </a:br>
            <a:r>
              <a:rPr lang="ar-SA" sz="2400" b="1" dirty="0"/>
              <a:t>د- نتائج قراءات جهاز اللزوجة للمسحوق مع الماء</a:t>
            </a:r>
            <a:br>
              <a:rPr lang="en-US" sz="2400" b="1" dirty="0"/>
            </a:br>
            <a:br>
              <a:rPr lang="en-US" sz="2400" dirty="0"/>
            </a:br>
            <a:r>
              <a:rPr lang="en-US" sz="2400" b="1" dirty="0"/>
              <a:t>BROOK FIELD PROGRAMMABLE RHOMETER</a:t>
            </a:r>
            <a:br>
              <a:rPr lang="en-US" sz="2400" dirty="0"/>
            </a:br>
            <a:r>
              <a:rPr lang="en-US" sz="2400" b="1" dirty="0"/>
              <a:t> </a:t>
            </a:r>
            <a:br>
              <a:rPr lang="en-US" sz="2400" dirty="0"/>
            </a:br>
            <a:br>
              <a:rPr lang="en-US" sz="2400" dirty="0"/>
            </a:br>
            <a:endParaRPr lang="ar-SA" sz="2400" dirty="0"/>
          </a:p>
        </p:txBody>
      </p:sp>
      <p:pic>
        <p:nvPicPr>
          <p:cNvPr id="6146" name="مخطط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153" y="2766645"/>
            <a:ext cx="7455994" cy="3624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7362" y="798023"/>
            <a:ext cx="2130791" cy="2130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380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18255" y="636544"/>
            <a:ext cx="10058400" cy="1609344"/>
          </a:xfrm>
        </p:spPr>
        <p:txBody>
          <a:bodyPr>
            <a:noAutofit/>
          </a:bodyPr>
          <a:lstStyle/>
          <a:p>
            <a:pPr lvl="0" algn="ctr"/>
            <a:br>
              <a:rPr lang="ar-SA" sz="2400" b="1" dirty="0"/>
            </a:br>
            <a:br>
              <a:rPr lang="ar-SA" sz="2400" b="1" dirty="0"/>
            </a:br>
            <a:r>
              <a:rPr lang="ar-SA" sz="2400" b="1" dirty="0"/>
              <a:t>هـ - قياسات مؤشر الذوبانية والامتصاص لعينات المسحوق</a:t>
            </a:r>
            <a:br>
              <a:rPr lang="ar-SA" sz="2400" b="1" dirty="0"/>
            </a:br>
            <a:br>
              <a:rPr lang="ar-SA" sz="2400" b="1" dirty="0"/>
            </a:br>
            <a:endParaRPr lang="ar-SA" sz="2400" dirty="0"/>
          </a:p>
        </p:txBody>
      </p:sp>
      <p:graphicFrame>
        <p:nvGraphicFramePr>
          <p:cNvPr id="4" name="جدول 3"/>
          <p:cNvGraphicFramePr>
            <a:graphicFrameLocks noGrp="1"/>
          </p:cNvGraphicFramePr>
          <p:nvPr>
            <p:extLst>
              <p:ext uri="{D42A27DB-BD31-4B8C-83A1-F6EECF244321}">
                <p14:modId xmlns:p14="http://schemas.microsoft.com/office/powerpoint/2010/main" val="631316327"/>
              </p:ext>
            </p:extLst>
          </p:nvPr>
        </p:nvGraphicFramePr>
        <p:xfrm>
          <a:off x="2954216" y="2245888"/>
          <a:ext cx="6819800" cy="3138853"/>
        </p:xfrm>
        <a:graphic>
          <a:graphicData uri="http://schemas.openxmlformats.org/drawingml/2006/table">
            <a:tbl>
              <a:tblPr rtl="1" firstRow="1" firstCol="1" bandRow="1">
                <a:tableStyleId>{21E4AEA4-8DFA-4A89-87EB-49C32662AFE0}</a:tableStyleId>
              </a:tblPr>
              <a:tblGrid>
                <a:gridCol w="2272734">
                  <a:extLst>
                    <a:ext uri="{9D8B030D-6E8A-4147-A177-3AD203B41FA5}">
                      <a16:colId xmlns:a16="http://schemas.microsoft.com/office/drawing/2014/main" val="550043951"/>
                    </a:ext>
                  </a:extLst>
                </a:gridCol>
                <a:gridCol w="2273533">
                  <a:extLst>
                    <a:ext uri="{9D8B030D-6E8A-4147-A177-3AD203B41FA5}">
                      <a16:colId xmlns:a16="http://schemas.microsoft.com/office/drawing/2014/main" val="184259168"/>
                    </a:ext>
                  </a:extLst>
                </a:gridCol>
                <a:gridCol w="2273533">
                  <a:extLst>
                    <a:ext uri="{9D8B030D-6E8A-4147-A177-3AD203B41FA5}">
                      <a16:colId xmlns:a16="http://schemas.microsoft.com/office/drawing/2014/main" val="3021755665"/>
                    </a:ext>
                  </a:extLst>
                </a:gridCol>
              </a:tblGrid>
              <a:tr h="697523">
                <a:tc>
                  <a:txBody>
                    <a:bodyPr/>
                    <a:lstStyle/>
                    <a:p>
                      <a:pPr marL="457200" algn="ctr" rtl="1">
                        <a:lnSpc>
                          <a:spcPct val="107000"/>
                        </a:lnSpc>
                        <a:spcAft>
                          <a:spcPts val="0"/>
                        </a:spcAft>
                      </a:pPr>
                      <a:r>
                        <a:rPr lang="ar-SA" sz="1400" dirty="0">
                          <a:effectLst/>
                        </a:rPr>
                        <a:t>نوع عينة المسحوق</a:t>
                      </a:r>
                      <a:endParaRPr lang="en-US" sz="1100" dirty="0">
                        <a:effectLst/>
                      </a:endParaRPr>
                    </a:p>
                    <a:p>
                      <a:pPr marL="457200" algn="ctr" rtl="1">
                        <a:lnSpc>
                          <a:spcPct val="107000"/>
                        </a:lnSpc>
                        <a:spcAft>
                          <a:spcPts val="0"/>
                        </a:spcAft>
                      </a:pPr>
                      <a:r>
                        <a:rPr lang="en-US" sz="1400" dirty="0">
                          <a:effectLst/>
                        </a:rPr>
                        <a:t>Type of Powder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0"/>
                        </a:spcAft>
                      </a:pPr>
                      <a:r>
                        <a:rPr lang="ar-SA" sz="1400" dirty="0">
                          <a:effectLst/>
                        </a:rPr>
                        <a:t>مؤشر الذوبانية</a:t>
                      </a:r>
                      <a:endParaRPr lang="en-US" sz="1100" dirty="0">
                        <a:effectLst/>
                      </a:endParaRPr>
                    </a:p>
                    <a:p>
                      <a:pPr marL="457200" algn="ctr" rtl="1">
                        <a:lnSpc>
                          <a:spcPct val="107000"/>
                        </a:lnSpc>
                        <a:spcAft>
                          <a:spcPts val="0"/>
                        </a:spcAft>
                      </a:pPr>
                      <a:r>
                        <a:rPr lang="en-US" sz="1400" dirty="0">
                          <a:effectLst/>
                        </a:rPr>
                        <a:t>WSI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0"/>
                        </a:spcAft>
                      </a:pPr>
                      <a:r>
                        <a:rPr lang="ar-SA" sz="1400" dirty="0">
                          <a:effectLst/>
                        </a:rPr>
                        <a:t>الامتصاص</a:t>
                      </a:r>
                      <a:endParaRPr lang="en-US" sz="1100" dirty="0">
                        <a:effectLst/>
                      </a:endParaRPr>
                    </a:p>
                    <a:p>
                      <a:pPr marL="457200" algn="ctr" rtl="1">
                        <a:lnSpc>
                          <a:spcPct val="107000"/>
                        </a:lnSpc>
                        <a:spcAft>
                          <a:spcPts val="800"/>
                        </a:spcAft>
                      </a:pPr>
                      <a:r>
                        <a:rPr lang="en-US" sz="1400" dirty="0">
                          <a:effectLst/>
                        </a:rPr>
                        <a:t>WAI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1619473"/>
                  </a:ext>
                </a:extLst>
              </a:tr>
              <a:tr h="697523">
                <a:tc>
                  <a:txBody>
                    <a:bodyPr/>
                    <a:lstStyle/>
                    <a:p>
                      <a:pPr marL="457200" algn="ctr" rtl="1">
                        <a:lnSpc>
                          <a:spcPct val="107000"/>
                        </a:lnSpc>
                        <a:spcAft>
                          <a:spcPts val="0"/>
                        </a:spcAft>
                      </a:pPr>
                      <a:r>
                        <a:rPr lang="ar-SA" sz="1400" dirty="0">
                          <a:effectLst/>
                        </a:rPr>
                        <a:t>مسحوق السكري</a:t>
                      </a:r>
                      <a:endParaRPr lang="en-US" sz="1100" dirty="0">
                        <a:effectLst/>
                      </a:endParaRPr>
                    </a:p>
                    <a:p>
                      <a:pPr marL="457200" algn="ctr" rtl="1">
                        <a:lnSpc>
                          <a:spcPct val="107000"/>
                        </a:lnSpc>
                        <a:spcAft>
                          <a:spcPts val="0"/>
                        </a:spcAft>
                      </a:pPr>
                      <a:r>
                        <a:rPr lang="en-US" sz="1400" dirty="0" err="1">
                          <a:effectLst/>
                        </a:rPr>
                        <a:t>Sukkary</a:t>
                      </a:r>
                      <a:r>
                        <a:rPr lang="en-US" sz="1400" dirty="0">
                          <a:effectLst/>
                        </a:rPr>
                        <a:t> Powder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0"/>
                        </a:spcAft>
                      </a:pPr>
                      <a:r>
                        <a:rPr lang="en-US" sz="1400">
                          <a:effectLst/>
                        </a:rPr>
                        <a:t>45.737</a:t>
                      </a:r>
                      <a:r>
                        <a:rPr lang="ar-SA" sz="14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0">
                        <a:lnSpc>
                          <a:spcPct val="107000"/>
                        </a:lnSpc>
                        <a:spcAft>
                          <a:spcPts val="800"/>
                        </a:spcAft>
                      </a:pPr>
                      <a:r>
                        <a:rPr lang="en-US" sz="1400">
                          <a:effectLst/>
                        </a:rPr>
                        <a:t>1.394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5853111"/>
                  </a:ext>
                </a:extLst>
              </a:tr>
              <a:tr h="697523">
                <a:tc>
                  <a:txBody>
                    <a:bodyPr/>
                    <a:lstStyle/>
                    <a:p>
                      <a:pPr marL="457200" algn="ctr" rtl="1">
                        <a:lnSpc>
                          <a:spcPct val="107000"/>
                        </a:lnSpc>
                        <a:spcAft>
                          <a:spcPts val="0"/>
                        </a:spcAft>
                      </a:pPr>
                      <a:r>
                        <a:rPr lang="ar-SA" sz="1400" dirty="0">
                          <a:effectLst/>
                        </a:rPr>
                        <a:t>مسحوق الخلاص</a:t>
                      </a:r>
                      <a:endParaRPr lang="en-US" sz="1100" dirty="0">
                        <a:effectLst/>
                      </a:endParaRPr>
                    </a:p>
                    <a:p>
                      <a:pPr marL="457200" algn="ctr" rtl="1">
                        <a:lnSpc>
                          <a:spcPct val="107000"/>
                        </a:lnSpc>
                        <a:spcAft>
                          <a:spcPts val="0"/>
                        </a:spcAft>
                      </a:pPr>
                      <a:r>
                        <a:rPr lang="en-US" sz="1400" dirty="0" err="1">
                          <a:effectLst/>
                        </a:rPr>
                        <a:t>Khlass</a:t>
                      </a:r>
                      <a:r>
                        <a:rPr lang="en-US" sz="1400" dirty="0">
                          <a:effectLst/>
                        </a:rPr>
                        <a:t> Powder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0"/>
                        </a:spcAft>
                      </a:pPr>
                      <a:r>
                        <a:rPr lang="en-US" sz="1400">
                          <a:effectLst/>
                        </a:rPr>
                        <a:t>%33.898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800"/>
                        </a:spcAft>
                      </a:pPr>
                      <a:r>
                        <a:rPr lang="en-US" sz="1400">
                          <a:effectLst/>
                        </a:rPr>
                        <a:t>1.065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8335436"/>
                  </a:ext>
                </a:extLst>
              </a:tr>
              <a:tr h="1046284">
                <a:tc>
                  <a:txBody>
                    <a:bodyPr/>
                    <a:lstStyle/>
                    <a:p>
                      <a:pPr marL="457200" algn="ctr" rtl="1">
                        <a:lnSpc>
                          <a:spcPct val="107000"/>
                        </a:lnSpc>
                        <a:spcAft>
                          <a:spcPts val="0"/>
                        </a:spcAft>
                      </a:pPr>
                      <a:r>
                        <a:rPr lang="ar-SA" sz="1400" dirty="0">
                          <a:effectLst/>
                        </a:rPr>
                        <a:t>مسحوق السكري الناعم</a:t>
                      </a:r>
                    </a:p>
                    <a:p>
                      <a:pPr marL="457200" algn="ctr" rtl="1">
                        <a:lnSpc>
                          <a:spcPct val="107000"/>
                        </a:lnSpc>
                        <a:spcAft>
                          <a:spcPts val="0"/>
                        </a:spcAft>
                      </a:pPr>
                      <a:endParaRPr lang="ar-SA" sz="1400" dirty="0">
                        <a:effectLst/>
                      </a:endParaRPr>
                    </a:p>
                    <a:p>
                      <a:pPr marL="457200" algn="ctr" rtl="1">
                        <a:lnSpc>
                          <a:spcPct val="107000"/>
                        </a:lnSpc>
                        <a:spcAft>
                          <a:spcPts val="0"/>
                        </a:spcAft>
                      </a:pPr>
                      <a:r>
                        <a:rPr lang="ar-SA" sz="1400" dirty="0">
                          <a:effectLst/>
                        </a:rPr>
                        <a:t>(اقل من ربع ملي متر</a:t>
                      </a:r>
                      <a:endParaRPr lang="en-US" sz="1100" dirty="0">
                        <a:effectLst/>
                      </a:endParaRPr>
                    </a:p>
                    <a:p>
                      <a:pPr marL="457200" algn="ctr" rtl="1">
                        <a:lnSpc>
                          <a:spcPct val="107000"/>
                        </a:lnSpc>
                        <a:spcAft>
                          <a:spcPts val="0"/>
                        </a:spcAft>
                      </a:pPr>
                      <a:r>
                        <a:rPr lang="ar-SA" sz="1400" dirty="0">
                          <a:effectLst/>
                        </a:rPr>
                        <a:t>250 مايكرون متر)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0">
                        <a:lnSpc>
                          <a:spcPct val="107000"/>
                        </a:lnSpc>
                        <a:spcAft>
                          <a:spcPts val="0"/>
                        </a:spcAft>
                      </a:pPr>
                      <a:r>
                        <a:rPr lang="en-US" sz="1400" dirty="0">
                          <a:effectLst/>
                        </a:rPr>
                        <a:t>%48.894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rtl="1">
                        <a:lnSpc>
                          <a:spcPct val="107000"/>
                        </a:lnSpc>
                        <a:spcAft>
                          <a:spcPts val="800"/>
                        </a:spcAft>
                      </a:pPr>
                      <a:r>
                        <a:rPr lang="en-US" sz="1400" dirty="0">
                          <a:effectLst/>
                        </a:rPr>
                        <a:t>1.529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8117615"/>
                  </a:ext>
                </a:extLst>
              </a:tr>
            </a:tbl>
          </a:graphicData>
        </a:graphic>
      </p:graphicFrame>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32581" y="-215439"/>
            <a:ext cx="1659303" cy="29498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6463" y="4446954"/>
            <a:ext cx="2086707" cy="1565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404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lgn="r"/>
            <a:r>
              <a:rPr lang="ar-SA" sz="3200" dirty="0"/>
              <a:t>3 - مراحل خط إنتاج المصنع.</a:t>
            </a:r>
          </a:p>
        </p:txBody>
      </p:sp>
      <p:sp>
        <p:nvSpPr>
          <p:cNvPr id="4" name="Rectangle 3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a:ln>
                <a:noFill/>
              </a:ln>
              <a:solidFill>
                <a:schemeClr val="tx1"/>
              </a:solidFill>
              <a:effectLst/>
              <a:latin typeface="Arial" panose="020B0604020202020204" pitchFamily="34" charset="0"/>
            </a:endParaRPr>
          </a:p>
        </p:txBody>
      </p:sp>
      <p:grpSp>
        <p:nvGrpSpPr>
          <p:cNvPr id="5" name="مجموعة 41"/>
          <p:cNvGrpSpPr>
            <a:grpSpLocks/>
          </p:cNvGrpSpPr>
          <p:nvPr/>
        </p:nvGrpSpPr>
        <p:grpSpPr bwMode="auto">
          <a:xfrm>
            <a:off x="638355" y="1457864"/>
            <a:ext cx="7159925" cy="5184476"/>
            <a:chOff x="0" y="0"/>
            <a:chExt cx="45254" cy="66497"/>
          </a:xfrm>
        </p:grpSpPr>
        <p:sp>
          <p:nvSpPr>
            <p:cNvPr id="6" name="مستطيل ذو زوايا قطرية مخدوشة 36"/>
            <p:cNvSpPr>
              <a:spLocks/>
            </p:cNvSpPr>
            <p:nvPr/>
          </p:nvSpPr>
          <p:spPr bwMode="auto">
            <a:xfrm>
              <a:off x="0" y="0"/>
              <a:ext cx="24079" cy="4419"/>
            </a:xfrm>
            <a:custGeom>
              <a:avLst/>
              <a:gdLst>
                <a:gd name="T0" fmla="*/ 0 w 2407920"/>
                <a:gd name="T1" fmla="*/ 0 h 441960"/>
                <a:gd name="T2" fmla="*/ 2334259 w 2407920"/>
                <a:gd name="T3" fmla="*/ 0 h 441960"/>
                <a:gd name="T4" fmla="*/ 2407920 w 2407920"/>
                <a:gd name="T5" fmla="*/ 73661 h 441960"/>
                <a:gd name="T6" fmla="*/ 2407920 w 2407920"/>
                <a:gd name="T7" fmla="*/ 441960 h 441960"/>
                <a:gd name="T8" fmla="*/ 2407920 w 2407920"/>
                <a:gd name="T9" fmla="*/ 441960 h 441960"/>
                <a:gd name="T10" fmla="*/ 73661 w 2407920"/>
                <a:gd name="T11" fmla="*/ 441960 h 441960"/>
                <a:gd name="T12" fmla="*/ 0 w 2407920"/>
                <a:gd name="T13" fmla="*/ 368299 h 441960"/>
                <a:gd name="T14" fmla="*/ 0 w 2407920"/>
                <a:gd name="T15" fmla="*/ 0 h 441960"/>
                <a:gd name="T16" fmla="*/ 0 60000 65536"/>
                <a:gd name="T17" fmla="*/ 0 60000 65536"/>
                <a:gd name="T18" fmla="*/ 0 60000 65536"/>
                <a:gd name="T19" fmla="*/ 0 60000 65536"/>
                <a:gd name="T20" fmla="*/ 0 60000 65536"/>
                <a:gd name="T21" fmla="*/ 0 60000 65536"/>
                <a:gd name="T22" fmla="*/ 0 60000 65536"/>
                <a:gd name="T23" fmla="*/ 0 60000 65536"/>
                <a:gd name="T24" fmla="*/ 0 w 2407920"/>
                <a:gd name="T25" fmla="*/ 0 h 441960"/>
                <a:gd name="T26" fmla="*/ 2407920 w 2407920"/>
                <a:gd name="T27" fmla="*/ 441960 h 441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7920" h="441960">
                  <a:moveTo>
                    <a:pt x="0" y="0"/>
                  </a:moveTo>
                  <a:lnTo>
                    <a:pt x="2334259" y="0"/>
                  </a:lnTo>
                  <a:lnTo>
                    <a:pt x="2407920" y="73661"/>
                  </a:lnTo>
                  <a:lnTo>
                    <a:pt x="2407920" y="441960"/>
                  </a:lnTo>
                  <a:lnTo>
                    <a:pt x="73661" y="441960"/>
                  </a:lnTo>
                  <a:lnTo>
                    <a:pt x="0" y="368299"/>
                  </a:lnTo>
                  <a:lnTo>
                    <a:pt x="0" y="0"/>
                  </a:lnTo>
                  <a:close/>
                </a:path>
              </a:pathLst>
            </a:cu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تمور سكري وخلاص – درجة ثانية وثالثة</a:t>
              </a:r>
              <a:endParaRPr kumimoji="0" lang="ar-SA"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7" name="مجموعة 40"/>
            <p:cNvGrpSpPr>
              <a:grpSpLocks/>
            </p:cNvGrpSpPr>
            <p:nvPr/>
          </p:nvGrpSpPr>
          <p:grpSpPr bwMode="auto">
            <a:xfrm>
              <a:off x="2057" y="4572"/>
              <a:ext cx="43197" cy="61925"/>
              <a:chOff x="0" y="0"/>
              <a:chExt cx="43196" cy="61925"/>
            </a:xfrm>
          </p:grpSpPr>
          <p:sp>
            <p:nvSpPr>
              <p:cNvPr id="8" name="سهم للأسفل 37"/>
              <p:cNvSpPr>
                <a:spLocks noChangeArrowheads="1"/>
              </p:cNvSpPr>
              <p:nvPr/>
            </p:nvSpPr>
            <p:spPr bwMode="auto">
              <a:xfrm>
                <a:off x="9372" y="0"/>
                <a:ext cx="1600" cy="2438"/>
              </a:xfrm>
              <a:prstGeom prst="downArrow">
                <a:avLst>
                  <a:gd name="adj1" fmla="val 50000"/>
                  <a:gd name="adj2" fmla="val 49995"/>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grpSp>
            <p:nvGrpSpPr>
              <p:cNvPr id="9" name="مجموعة 39"/>
              <p:cNvGrpSpPr>
                <a:grpSpLocks/>
              </p:cNvGrpSpPr>
              <p:nvPr/>
            </p:nvGrpSpPr>
            <p:grpSpPr bwMode="auto">
              <a:xfrm>
                <a:off x="0" y="2590"/>
                <a:ext cx="43196" cy="59335"/>
                <a:chOff x="0" y="0"/>
                <a:chExt cx="43196" cy="59334"/>
              </a:xfrm>
            </p:grpSpPr>
            <p:grpSp>
              <p:nvGrpSpPr>
                <p:cNvPr id="10" name="مجموعة 34"/>
                <p:cNvGrpSpPr>
                  <a:grpSpLocks/>
                </p:cNvGrpSpPr>
                <p:nvPr/>
              </p:nvGrpSpPr>
              <p:grpSpPr bwMode="auto">
                <a:xfrm>
                  <a:off x="0" y="3505"/>
                  <a:ext cx="43196" cy="55829"/>
                  <a:chOff x="0" y="0"/>
                  <a:chExt cx="43196" cy="55829"/>
                </a:xfrm>
              </p:grpSpPr>
              <p:sp>
                <p:nvSpPr>
                  <p:cNvPr id="12" name="سهم للأسفل 15"/>
                  <p:cNvSpPr>
                    <a:spLocks noChangeArrowheads="1"/>
                  </p:cNvSpPr>
                  <p:nvPr/>
                </p:nvSpPr>
                <p:spPr bwMode="auto">
                  <a:xfrm>
                    <a:off x="9525" y="0"/>
                    <a:ext cx="1227" cy="2624"/>
                  </a:xfrm>
                  <a:prstGeom prst="downArrow">
                    <a:avLst>
                      <a:gd name="adj1" fmla="val 50000"/>
                      <a:gd name="adj2" fmla="val 50018"/>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grpSp>
                <p:nvGrpSpPr>
                  <p:cNvPr id="13" name="مجموعة 33"/>
                  <p:cNvGrpSpPr>
                    <a:grpSpLocks/>
                  </p:cNvGrpSpPr>
                  <p:nvPr/>
                </p:nvGrpSpPr>
                <p:grpSpPr bwMode="auto">
                  <a:xfrm>
                    <a:off x="0" y="2895"/>
                    <a:ext cx="43196" cy="52934"/>
                    <a:chOff x="0" y="0"/>
                    <a:chExt cx="43196" cy="52933"/>
                  </a:xfrm>
                </p:grpSpPr>
                <p:sp>
                  <p:nvSpPr>
                    <p:cNvPr id="14" name="مستطيل مستدير الزوايا 6"/>
                    <p:cNvSpPr>
                      <a:spLocks noChangeArrowheads="1"/>
                    </p:cNvSpPr>
                    <p:nvPr/>
                  </p:nvSpPr>
                  <p:spPr bwMode="auto">
                    <a:xfrm>
                      <a:off x="5791" y="0"/>
                      <a:ext cx="8847" cy="313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فصل النوى</a:t>
                      </a:r>
                      <a:endParaRPr kumimoji="0" lang="ar-SA"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5" name="مجموعة 32"/>
                    <p:cNvGrpSpPr>
                      <a:grpSpLocks/>
                    </p:cNvGrpSpPr>
                    <p:nvPr/>
                  </p:nvGrpSpPr>
                  <p:grpSpPr bwMode="auto">
                    <a:xfrm>
                      <a:off x="0" y="3200"/>
                      <a:ext cx="43196" cy="49733"/>
                      <a:chOff x="0" y="0"/>
                      <a:chExt cx="43196" cy="49733"/>
                    </a:xfrm>
                  </p:grpSpPr>
                  <p:sp>
                    <p:nvSpPr>
                      <p:cNvPr id="16" name="رابط كسهم مستقيم 7"/>
                      <p:cNvSpPr>
                        <a:spLocks noChangeShapeType="1"/>
                      </p:cNvSpPr>
                      <p:nvPr/>
                    </p:nvSpPr>
                    <p:spPr bwMode="auto">
                      <a:xfrm flipH="1">
                        <a:off x="4419" y="0"/>
                        <a:ext cx="5842" cy="4910"/>
                      </a:xfrm>
                      <a:prstGeom prst="straightConnector1">
                        <a:avLst/>
                      </a:prstGeom>
                      <a:noFill/>
                      <a:ln w="19050">
                        <a:solidFill>
                          <a:srgbClr val="FFC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مستطيل مستدير الزوايا 8"/>
                      <p:cNvSpPr>
                        <a:spLocks noChangeArrowheads="1"/>
                      </p:cNvSpPr>
                      <p:nvPr/>
                    </p:nvSpPr>
                    <p:spPr bwMode="auto">
                      <a:xfrm>
                        <a:off x="0" y="5105"/>
                        <a:ext cx="8212" cy="4106"/>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نوى منزوع</a:t>
                        </a:r>
                        <a:endParaRPr kumimoji="0" lang="ar-SA"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8" name="مجموعة 31"/>
                      <p:cNvGrpSpPr>
                        <a:grpSpLocks/>
                      </p:cNvGrpSpPr>
                      <p:nvPr/>
                    </p:nvGrpSpPr>
                    <p:grpSpPr bwMode="auto">
                      <a:xfrm>
                        <a:off x="10287" y="0"/>
                        <a:ext cx="32909" cy="49733"/>
                        <a:chOff x="0" y="0"/>
                        <a:chExt cx="32909" cy="49733"/>
                      </a:xfrm>
                    </p:grpSpPr>
                    <p:sp>
                      <p:nvSpPr>
                        <p:cNvPr id="19" name="رابط كسهم مستقيم 9"/>
                        <p:cNvSpPr>
                          <a:spLocks noChangeShapeType="1"/>
                        </p:cNvSpPr>
                        <p:nvPr/>
                      </p:nvSpPr>
                      <p:spPr bwMode="auto">
                        <a:xfrm>
                          <a:off x="0" y="0"/>
                          <a:ext cx="6011" cy="4995"/>
                        </a:xfrm>
                        <a:prstGeom prst="straightConnector1">
                          <a:avLst/>
                        </a:prstGeom>
                        <a:noFill/>
                        <a:ln w="19050">
                          <a:solidFill>
                            <a:srgbClr val="FFC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0" name="مستطيل مستدير الزوايا 10"/>
                        <p:cNvSpPr>
                          <a:spLocks noChangeArrowheads="1"/>
                        </p:cNvSpPr>
                        <p:nvPr/>
                      </p:nvSpPr>
                      <p:spPr bwMode="auto">
                        <a:xfrm>
                          <a:off x="838" y="5105"/>
                          <a:ext cx="16124" cy="3937"/>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تمور منزوعة النوى</a:t>
                          </a:r>
                          <a:endParaRPr kumimoji="0" lang="ar-SA"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21" name="مجموعة 30"/>
                        <p:cNvGrpSpPr>
                          <a:grpSpLocks/>
                        </p:cNvGrpSpPr>
                        <p:nvPr/>
                      </p:nvGrpSpPr>
                      <p:grpSpPr bwMode="auto">
                        <a:xfrm>
                          <a:off x="1828" y="9448"/>
                          <a:ext cx="31081" cy="40285"/>
                          <a:chOff x="0" y="0"/>
                          <a:chExt cx="31081" cy="40284"/>
                        </a:xfrm>
                      </p:grpSpPr>
                      <p:grpSp>
                        <p:nvGrpSpPr>
                          <p:cNvPr id="22" name="مجموعة 29"/>
                          <p:cNvGrpSpPr>
                            <a:grpSpLocks/>
                          </p:cNvGrpSpPr>
                          <p:nvPr/>
                        </p:nvGrpSpPr>
                        <p:grpSpPr bwMode="auto">
                          <a:xfrm>
                            <a:off x="0" y="2971"/>
                            <a:ext cx="31081" cy="37313"/>
                            <a:chOff x="0" y="0"/>
                            <a:chExt cx="31081" cy="37312"/>
                          </a:xfrm>
                        </p:grpSpPr>
                        <p:sp>
                          <p:nvSpPr>
                            <p:cNvPr id="24" name="مستطيل مستدير الزوايا 13"/>
                            <p:cNvSpPr>
                              <a:spLocks noChangeArrowheads="1"/>
                            </p:cNvSpPr>
                            <p:nvPr/>
                          </p:nvSpPr>
                          <p:spPr bwMode="auto">
                            <a:xfrm>
                              <a:off x="2362" y="0"/>
                              <a:ext cx="9144" cy="330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lang="ar-SA" altLang="ar-SA" sz="1100" dirty="0">
                                <a:solidFill>
                                  <a:srgbClr val="833C0B"/>
                                </a:solidFill>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فرم لب التمر</a:t>
                              </a:r>
                              <a:endParaRPr kumimoji="0" lang="en-US" altLang="ar-SA"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سهم للأسفل 17"/>
                            <p:cNvSpPr>
                              <a:spLocks noChangeArrowheads="1"/>
                            </p:cNvSpPr>
                            <p:nvPr/>
                          </p:nvSpPr>
                          <p:spPr bwMode="auto">
                            <a:xfrm>
                              <a:off x="6324" y="3352"/>
                              <a:ext cx="1693" cy="2540"/>
                            </a:xfrm>
                            <a:prstGeom prst="downArrow">
                              <a:avLst>
                                <a:gd name="adj1" fmla="val 50000"/>
                                <a:gd name="adj2" fmla="val 50010"/>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sp>
                          <p:nvSpPr>
                            <p:cNvPr id="26" name="مستطيل مستدير الزوايا 18"/>
                            <p:cNvSpPr>
                              <a:spLocks noChangeArrowheads="1"/>
                            </p:cNvSpPr>
                            <p:nvPr/>
                          </p:nvSpPr>
                          <p:spPr bwMode="auto">
                            <a:xfrm>
                              <a:off x="2590" y="6019"/>
                              <a:ext cx="9314" cy="3302"/>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عجينة التمور</a:t>
                              </a:r>
                              <a:endParaRPr kumimoji="0" lang="ar-SA"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7" name="سهم للأسفل 19"/>
                            <p:cNvSpPr>
                              <a:spLocks noChangeArrowheads="1"/>
                            </p:cNvSpPr>
                            <p:nvPr/>
                          </p:nvSpPr>
                          <p:spPr bwMode="auto">
                            <a:xfrm>
                              <a:off x="6248" y="9448"/>
                              <a:ext cx="1863" cy="2921"/>
                            </a:xfrm>
                            <a:prstGeom prst="downArrow">
                              <a:avLst>
                                <a:gd name="adj1" fmla="val 50000"/>
                                <a:gd name="adj2" fmla="val 49991"/>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sp>
                          <p:nvSpPr>
                            <p:cNvPr id="28" name="وسيلة شرح مع سهم إلى الأسفل 20"/>
                            <p:cNvSpPr>
                              <a:spLocks noChangeArrowheads="1"/>
                            </p:cNvSpPr>
                            <p:nvPr/>
                          </p:nvSpPr>
                          <p:spPr bwMode="auto">
                            <a:xfrm>
                              <a:off x="2209" y="12573"/>
                              <a:ext cx="10033" cy="6858"/>
                            </a:xfrm>
                            <a:prstGeom prst="downArrowCallout">
                              <a:avLst>
                                <a:gd name="adj1" fmla="val 25006"/>
                                <a:gd name="adj2" fmla="val 24999"/>
                                <a:gd name="adj3" fmla="val 25000"/>
                                <a:gd name="adj4" fmla="val 6497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عملية التجفيف </a:t>
                              </a:r>
                              <a:endParaRPr kumimoji="0" lang="ar-SA"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9" name="رابط بشكل مرفق 23"/>
                            <p:cNvSpPr>
                              <a:spLocks noChangeShapeType="1"/>
                            </p:cNvSpPr>
                            <p:nvPr/>
                          </p:nvSpPr>
                          <p:spPr bwMode="auto">
                            <a:xfrm>
                              <a:off x="12268" y="14097"/>
                              <a:ext cx="8763" cy="2455"/>
                            </a:xfrm>
                            <a:prstGeom prst="bentConnector3">
                              <a:avLst>
                                <a:gd name="adj1" fmla="val 50000"/>
                              </a:avLst>
                            </a:prstGeom>
                            <a:noFill/>
                            <a:ln w="12700">
                              <a:solidFill>
                                <a:srgbClr val="BC8C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ar-SA"/>
                            </a:p>
                          </p:txBody>
                        </p:sp>
                        <p:sp>
                          <p:nvSpPr>
                            <p:cNvPr id="30" name="شبه منحرف 24"/>
                            <p:cNvSpPr>
                              <a:spLocks/>
                            </p:cNvSpPr>
                            <p:nvPr/>
                          </p:nvSpPr>
                          <p:spPr bwMode="auto">
                            <a:xfrm>
                              <a:off x="21259" y="13639"/>
                              <a:ext cx="9822" cy="5123"/>
                            </a:xfrm>
                            <a:custGeom>
                              <a:avLst/>
                              <a:gdLst>
                                <a:gd name="T0" fmla="*/ 0 w 982133"/>
                                <a:gd name="T1" fmla="*/ 512233 h 512233"/>
                                <a:gd name="T2" fmla="*/ 128058 w 982133"/>
                                <a:gd name="T3" fmla="*/ 0 h 512233"/>
                                <a:gd name="T4" fmla="*/ 854075 w 982133"/>
                                <a:gd name="T5" fmla="*/ 0 h 512233"/>
                                <a:gd name="T6" fmla="*/ 982133 w 982133"/>
                                <a:gd name="T7" fmla="*/ 512233 h 512233"/>
                                <a:gd name="T8" fmla="*/ 0 w 982133"/>
                                <a:gd name="T9" fmla="*/ 512233 h 512233"/>
                                <a:gd name="T10" fmla="*/ 0 60000 65536"/>
                                <a:gd name="T11" fmla="*/ 0 60000 65536"/>
                                <a:gd name="T12" fmla="*/ 0 60000 65536"/>
                                <a:gd name="T13" fmla="*/ 0 60000 65536"/>
                                <a:gd name="T14" fmla="*/ 0 60000 65536"/>
                                <a:gd name="T15" fmla="*/ 0 w 982133"/>
                                <a:gd name="T16" fmla="*/ 0 h 512233"/>
                                <a:gd name="T17" fmla="*/ 982133 w 982133"/>
                                <a:gd name="T18" fmla="*/ 512233 h 512233"/>
                              </a:gdLst>
                              <a:ahLst/>
                              <a:cxnLst>
                                <a:cxn ang="T10">
                                  <a:pos x="T0" y="T1"/>
                                </a:cxn>
                                <a:cxn ang="T11">
                                  <a:pos x="T2" y="T3"/>
                                </a:cxn>
                                <a:cxn ang="T12">
                                  <a:pos x="T4" y="T5"/>
                                </a:cxn>
                                <a:cxn ang="T13">
                                  <a:pos x="T6" y="T7"/>
                                </a:cxn>
                                <a:cxn ang="T14">
                                  <a:pos x="T8" y="T9"/>
                                </a:cxn>
                              </a:cxnLst>
                              <a:rect l="T15" t="T16" r="T17" b="T18"/>
                              <a:pathLst>
                                <a:path w="982133" h="512233">
                                  <a:moveTo>
                                    <a:pt x="0" y="512233"/>
                                  </a:moveTo>
                                  <a:lnTo>
                                    <a:pt x="128058" y="0"/>
                                  </a:lnTo>
                                  <a:lnTo>
                                    <a:pt x="854075" y="0"/>
                                  </a:lnTo>
                                  <a:lnTo>
                                    <a:pt x="982133" y="512233"/>
                                  </a:lnTo>
                                  <a:lnTo>
                                    <a:pt x="0" y="512233"/>
                                  </a:lnTo>
                                  <a:close/>
                                </a:path>
                              </a:pathLst>
                            </a:cu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err="1">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بإستخدام</a:t>
                              </a: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 فرن تحت التفريغ</a:t>
                              </a:r>
                            </a:p>
                            <a:p>
                              <a:pPr marL="0" marR="0" lvl="0" indent="0" algn="ctr" defTabSz="914400" rtl="1" eaLnBrk="0" fontAlgn="base" latinLnBrk="0" hangingPunct="0">
                                <a:lnSpc>
                                  <a:spcPct val="100000"/>
                                </a:lnSpc>
                                <a:spcBef>
                                  <a:spcPct val="0"/>
                                </a:spcBef>
                                <a:spcAft>
                                  <a:spcPct val="0"/>
                                </a:spcAft>
                                <a:buClrTx/>
                                <a:buSzTx/>
                                <a:buFontTx/>
                                <a:buNone/>
                                <a:tabLst/>
                              </a:pPr>
                              <a:r>
                                <a:rPr lang="ar-SA" altLang="ar-SA" sz="1100" dirty="0">
                                  <a:solidFill>
                                    <a:srgbClr val="833C0B"/>
                                  </a:solidFill>
                                  <a:latin typeface="Calibri" panose="020F0502020204030204" pitchFamily="34" charset="0"/>
                                  <a:cs typeface="Arial" panose="020B0604020202020204" pitchFamily="34" charset="0"/>
                                </a:rPr>
                                <a:t>زمن يوم كامل</a:t>
                              </a:r>
                              <a:endParaRPr kumimoji="0" lang="ar-SA"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1" name="مجموعة 28"/>
                            <p:cNvGrpSpPr>
                              <a:grpSpLocks/>
                            </p:cNvGrpSpPr>
                            <p:nvPr/>
                          </p:nvGrpSpPr>
                          <p:grpSpPr bwMode="auto">
                            <a:xfrm>
                              <a:off x="0" y="19583"/>
                              <a:ext cx="14435" cy="17729"/>
                              <a:chOff x="0" y="0"/>
                              <a:chExt cx="14435" cy="17729"/>
                            </a:xfrm>
                          </p:grpSpPr>
                          <p:sp>
                            <p:nvSpPr>
                              <p:cNvPr id="32" name="شكل بيضاوي 21"/>
                              <p:cNvSpPr>
                                <a:spLocks noChangeArrowheads="1"/>
                              </p:cNvSpPr>
                              <p:nvPr/>
                            </p:nvSpPr>
                            <p:spPr bwMode="auto">
                              <a:xfrm>
                                <a:off x="3733" y="0"/>
                                <a:ext cx="7153" cy="6561"/>
                              </a:xfrm>
                              <a:prstGeom prst="ellipse">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عملية الطحن</a:t>
                                </a:r>
                                <a:endParaRPr kumimoji="0" lang="ar-SA" altLang="ar-SA"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3" name="سهم للأسفل 22"/>
                              <p:cNvSpPr>
                                <a:spLocks noChangeArrowheads="1"/>
                              </p:cNvSpPr>
                              <p:nvPr/>
                            </p:nvSpPr>
                            <p:spPr bwMode="auto">
                              <a:xfrm>
                                <a:off x="6096" y="6629"/>
                                <a:ext cx="2370" cy="2794"/>
                              </a:xfrm>
                              <a:prstGeom prst="downArrow">
                                <a:avLst>
                                  <a:gd name="adj1" fmla="val 50000"/>
                                  <a:gd name="adj2" fmla="val 50016"/>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sp>
                            <p:nvSpPr>
                              <p:cNvPr id="34" name="دبوس زينة 25"/>
                              <p:cNvSpPr>
                                <a:spLocks noChangeArrowheads="1"/>
                              </p:cNvSpPr>
                              <p:nvPr/>
                            </p:nvSpPr>
                            <p:spPr bwMode="auto">
                              <a:xfrm>
                                <a:off x="0" y="9601"/>
                                <a:ext cx="14435" cy="8128"/>
                              </a:xfrm>
                              <a:prstGeom prst="plaque">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عمليات الفرز والوزن والتعبئة والتغليف لبودرة التمور</a:t>
                                </a:r>
                                <a:endParaRPr kumimoji="0" lang="ar-SA"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sp>
                        <p:nvSpPr>
                          <p:cNvPr id="23" name="سهم للأسفل 26"/>
                          <p:cNvSpPr>
                            <a:spLocks noChangeArrowheads="1"/>
                          </p:cNvSpPr>
                          <p:nvPr/>
                        </p:nvSpPr>
                        <p:spPr bwMode="auto">
                          <a:xfrm>
                            <a:off x="4800" y="0"/>
                            <a:ext cx="4420" cy="2667"/>
                          </a:xfrm>
                          <a:prstGeom prst="downArrow">
                            <a:avLst>
                              <a:gd name="adj1" fmla="val 50000"/>
                              <a:gd name="adj2" fmla="val 46551"/>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endParaRPr lang="ar-SA"/>
                          </a:p>
                        </p:txBody>
                      </p:sp>
                    </p:grpSp>
                  </p:grpSp>
                </p:grpSp>
              </p:grpSp>
            </p:grpSp>
            <p:sp>
              <p:nvSpPr>
                <p:cNvPr id="11" name="مستطيل مستدير الزوايا 38"/>
                <p:cNvSpPr>
                  <a:spLocks noChangeArrowheads="1"/>
                </p:cNvSpPr>
                <p:nvPr/>
              </p:nvSpPr>
              <p:spPr bwMode="auto">
                <a:xfrm>
                  <a:off x="4876" y="0"/>
                  <a:ext cx="10135" cy="2819"/>
                </a:xfrm>
                <a:prstGeom prst="roundRect">
                  <a:avLst>
                    <a:gd name="adj" fmla="val 16667"/>
                  </a:avLst>
                </a:prstGeom>
                <a:solidFill>
                  <a:srgbClr val="FFC000"/>
                </a:solidFill>
                <a:ln w="12700">
                  <a:solidFill>
                    <a:srgbClr val="BC8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a:ln>
                        <a:noFill/>
                      </a:ln>
                      <a:solidFill>
                        <a:srgbClr val="833C0B"/>
                      </a:solidFill>
                      <a:effectLst/>
                      <a:latin typeface="Calibri" panose="020F0502020204030204" pitchFamily="34" charset="0"/>
                      <a:ea typeface="Calibri" panose="020F0502020204030204" pitchFamily="34" charset="0"/>
                      <a:cs typeface="Arial" panose="020B0604020202020204" pitchFamily="34" charset="0"/>
                    </a:rPr>
                    <a:t>فرز</a:t>
                  </a:r>
                  <a:endParaRPr kumimoji="0" lang="ar-SA" altLang="ar-SA"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grpSp>
      </p:grpSp>
      <p:sp>
        <p:nvSpPr>
          <p:cNvPr id="35" name="Rectangle 4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ar-SA"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ar-SA" sz="1800" b="0" i="0" u="none" strike="noStrike" cap="none" normalizeH="0" baseline="0">
              <a:ln>
                <a:noFill/>
              </a:ln>
              <a:solidFill>
                <a:schemeClr val="tx1"/>
              </a:solidFill>
              <a:effectLst/>
              <a:latin typeface="Arial" panose="020B0604020202020204" pitchFamily="34" charset="0"/>
            </a:endParaRPr>
          </a:p>
        </p:txBody>
      </p:sp>
      <p:cxnSp>
        <p:nvCxnSpPr>
          <p:cNvPr id="36" name="موصل: على شكل مرفق 35"/>
          <p:cNvCxnSpPr>
            <a:stCxn id="14" idx="3"/>
          </p:cNvCxnSpPr>
          <p:nvPr/>
        </p:nvCxnSpPr>
        <p:spPr>
          <a:xfrm flipV="1">
            <a:off x="3279831" y="2236043"/>
            <a:ext cx="1679031" cy="4012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صورة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73410" y="1213656"/>
            <a:ext cx="1540315" cy="2028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صورة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908" y="5285320"/>
            <a:ext cx="1444372" cy="1177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صورة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96272" y="3081281"/>
            <a:ext cx="1157293" cy="1640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3" name="رابط كسهم مستقيم 42"/>
          <p:cNvCxnSpPr>
            <a:stCxn id="24" idx="3"/>
          </p:cNvCxnSpPr>
          <p:nvPr/>
        </p:nvCxnSpPr>
        <p:spPr>
          <a:xfrm flipV="1">
            <a:off x="4701122" y="3851031"/>
            <a:ext cx="2130501" cy="10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صورة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9812" y="4917142"/>
            <a:ext cx="1095054" cy="1851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6" name="رابط كسهم مستقيم 45"/>
          <p:cNvCxnSpPr/>
          <p:nvPr/>
        </p:nvCxnSpPr>
        <p:spPr>
          <a:xfrm flipH="1">
            <a:off x="2263109" y="5501681"/>
            <a:ext cx="11483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صورة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3412" y="188534"/>
            <a:ext cx="1788003" cy="1213724"/>
          </a:xfrm>
          <a:prstGeom prst="rect">
            <a:avLst/>
          </a:prstGeom>
        </p:spPr>
      </p:pic>
      <p:pic>
        <p:nvPicPr>
          <p:cNvPr id="45" name="Picture 2" descr="F:\صور د ناصر العشماوي\15730958_10155607353470558_909675214_n.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005" y="3610547"/>
            <a:ext cx="1844974" cy="116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1" name="رابط كسهم مستقيم 50"/>
          <p:cNvCxnSpPr>
            <a:stCxn id="26" idx="1"/>
          </p:cNvCxnSpPr>
          <p:nvPr/>
        </p:nvCxnSpPr>
        <p:spPr>
          <a:xfrm flipH="1">
            <a:off x="2182979" y="4331085"/>
            <a:ext cx="1107453" cy="6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27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الملخص</a:t>
            </a:r>
          </a:p>
        </p:txBody>
      </p:sp>
      <p:sp>
        <p:nvSpPr>
          <p:cNvPr id="3" name="عنصر نائب للمحتوى 2"/>
          <p:cNvSpPr txBox="1">
            <a:spLocks/>
          </p:cNvSpPr>
          <p:nvPr/>
        </p:nvSpPr>
        <p:spPr>
          <a:xfrm>
            <a:off x="1069848" y="2121408"/>
            <a:ext cx="10058400" cy="4050792"/>
          </a:xfrm>
          <a:prstGeom prst="rect">
            <a:avLst/>
          </a:prstGeom>
        </p:spPr>
        <p:txBody>
          <a:bodyPr>
            <a:normAutofit/>
          </a:bodyPr>
          <a:lst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ar-SA" sz="1800" b="1" dirty="0"/>
              <a:t>لاحظنا ان وضع عجينة السكري والخلاص عند درجة 70 درجة مئوية وضغط 0.9 ملي بار وزمن يوم كامل اخرج لنا بودرة</a:t>
            </a:r>
            <a:r>
              <a:rPr lang="ar-SA" sz="1800" b="1" dirty="0"/>
              <a:t> بجودة عالية.</a:t>
            </a:r>
          </a:p>
          <a:p>
            <a:r>
              <a:rPr lang="ar-SA" b="1" dirty="0"/>
              <a:t>نشاط مائي اقل من النقطة الحرجة بكثير 0.161 للسكري و 0.151 للخلاص ومحتوى </a:t>
            </a:r>
            <a:r>
              <a:rPr lang="ar-SA" b="1" dirty="0" err="1"/>
              <a:t>رطوبي</a:t>
            </a:r>
            <a:r>
              <a:rPr lang="ar-SA" b="1" dirty="0"/>
              <a:t> 2.676 للسكري و3.253 </a:t>
            </a:r>
            <a:r>
              <a:rPr lang="ar-SA" b="1"/>
              <a:t>للخلاص.</a:t>
            </a:r>
            <a:endParaRPr lang="ar-SA" b="1" dirty="0"/>
          </a:p>
        </p:txBody>
      </p:sp>
    </p:spTree>
    <p:extLst>
      <p:ext uri="{BB962C8B-B14F-4D97-AF65-F5344CB8AC3E}">
        <p14:creationId xmlns:p14="http://schemas.microsoft.com/office/powerpoint/2010/main" val="413310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r>
              <a:rPr lang="ar-SA" sz="3200" dirty="0"/>
              <a:t>صعوبة القياسات مع مسحوق العجينة المجففة 5 ساعات لصعوبة طحنها وخصوصاً ان السكريات عالية في مسحوق التمر وخصوصاً الخلاص.</a:t>
            </a:r>
          </a:p>
          <a:p>
            <a:pPr lvl="0"/>
            <a:endParaRPr lang="ar-SA" sz="3200" dirty="0"/>
          </a:p>
          <a:p>
            <a:pPr lvl="0"/>
            <a:r>
              <a:rPr lang="ar-SA" sz="3200" dirty="0"/>
              <a:t>صعوبة في جهاز الفرم لإنتاج شرائح معجون تمر السكري والخلاص.</a:t>
            </a:r>
          </a:p>
          <a:p>
            <a:pPr lvl="0"/>
            <a:endParaRPr lang="en-US" sz="3200" dirty="0"/>
          </a:p>
          <a:p>
            <a:pPr lvl="0"/>
            <a:r>
              <a:rPr lang="ar-SA" sz="3200" dirty="0"/>
              <a:t>صعوبة فالتواصل مع مسؤولي الإنتاج الصناعي وعدم توفر المعلومات اللازمة حول بودرة التمر.</a:t>
            </a:r>
            <a:endParaRPr lang="en-US" sz="3200" dirty="0"/>
          </a:p>
          <a:p>
            <a:endParaRPr lang="en-US" sz="3200" dirty="0"/>
          </a:p>
        </p:txBody>
      </p:sp>
      <p:sp>
        <p:nvSpPr>
          <p:cNvPr id="5" name="عنوان 4"/>
          <p:cNvSpPr>
            <a:spLocks noGrp="1"/>
          </p:cNvSpPr>
          <p:nvPr>
            <p:ph type="title"/>
          </p:nvPr>
        </p:nvSpPr>
        <p:spPr/>
        <p:txBody>
          <a:bodyPr>
            <a:normAutofit/>
          </a:bodyPr>
          <a:lstStyle/>
          <a:p>
            <a:pPr algn="r"/>
            <a:r>
              <a:rPr lang="ar-SA" sz="4000" b="1" dirty="0"/>
              <a:t>الصعوبات</a:t>
            </a:r>
            <a:endParaRPr lang="ar-SA" sz="3200" dirty="0"/>
          </a:p>
        </p:txBody>
      </p:sp>
    </p:spTree>
    <p:extLst>
      <p:ext uri="{BB962C8B-B14F-4D97-AF65-F5344CB8AC3E}">
        <p14:creationId xmlns:p14="http://schemas.microsoft.com/office/powerpoint/2010/main" val="273486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43938" y="213170"/>
            <a:ext cx="3184398" cy="1072705"/>
          </a:xfrm>
        </p:spPr>
        <p:txBody>
          <a:bodyPr>
            <a:normAutofit/>
          </a:bodyPr>
          <a:lstStyle/>
          <a:p>
            <a:pPr algn="r"/>
            <a:r>
              <a:rPr lang="ar-SA" sz="3200" b="1" dirty="0"/>
              <a:t>المقدمة</a:t>
            </a:r>
          </a:p>
        </p:txBody>
      </p:sp>
      <p:sp>
        <p:nvSpPr>
          <p:cNvPr id="3" name="عنصر نائب للمحتوى 2"/>
          <p:cNvSpPr>
            <a:spLocks noGrp="1"/>
          </p:cNvSpPr>
          <p:nvPr>
            <p:ph idx="1"/>
          </p:nvPr>
        </p:nvSpPr>
        <p:spPr>
          <a:xfrm>
            <a:off x="826960" y="1021270"/>
            <a:ext cx="10058400" cy="4050792"/>
          </a:xfrm>
        </p:spPr>
        <p:txBody>
          <a:bodyPr>
            <a:noAutofit/>
          </a:bodyPr>
          <a:lstStyle/>
          <a:p>
            <a:r>
              <a:rPr lang="ar-SA" sz="2400" dirty="0"/>
              <a:t>تعد المملكة العربية السعودية من الدول الرائدة في زراعة النخيل وإنتاج التمور.</a:t>
            </a:r>
          </a:p>
          <a:p>
            <a:r>
              <a:rPr lang="ar-SA" sz="2400" dirty="0"/>
              <a:t>ويقدر الإنتاج الحالي للتمور 1.1 مليون طن سنوياً.</a:t>
            </a:r>
          </a:p>
          <a:p>
            <a:r>
              <a:rPr lang="ar-SA" sz="2400" dirty="0"/>
              <a:t>ويقدر عدد النخيل في المملكة بحوالي 23,7 مليون نخلة.</a:t>
            </a:r>
          </a:p>
          <a:p>
            <a:r>
              <a:rPr lang="ar-SA" sz="2400" dirty="0"/>
              <a:t>بلغ عدد مصانع التمور 145 مصنع مرخص حسب احصائيات 2011.</a:t>
            </a:r>
          </a:p>
          <a:p>
            <a:r>
              <a:rPr lang="ar-SA" sz="2400" dirty="0"/>
              <a:t>يقدر عدد الأصناف بحوالي 400 صنفاً تنتشر في مختلف المناطق الزراعية وتتميز كل منطقة في المملكة بأصناف معينة</a:t>
            </a:r>
            <a:r>
              <a:rPr lang="en-US" sz="2400" dirty="0"/>
              <a:t> .</a:t>
            </a:r>
          </a:p>
          <a:p>
            <a:r>
              <a:rPr lang="ar-SA" sz="2400" dirty="0"/>
              <a:t>وتعد التمور أغنى انواع الفاكهة في محتواها من السكريات الطبيعية التي قد تصل الى 77% من وزنها الرطب بقيمة كالورية تصل الى 3000 سعر حراري لكل كجم من التمر وهو ما يحتاجه الانسان البالغ لنشاطه اليومي.</a:t>
            </a:r>
          </a:p>
          <a:p>
            <a:r>
              <a:rPr lang="ar-SA" sz="2400" dirty="0"/>
              <a:t>الصناعات التحويلية </a:t>
            </a:r>
            <a:r>
              <a:rPr lang="ar-SA" sz="2400" dirty="0" err="1"/>
              <a:t>للتمور:هي</a:t>
            </a:r>
            <a:r>
              <a:rPr lang="ar-SA" sz="2400" dirty="0"/>
              <a:t> الصناعات التي تحول فاكهة التمر الى منتجات جديدة يمكن استخدامها كغذاء مباشر.</a:t>
            </a:r>
          </a:p>
          <a:p>
            <a:r>
              <a:rPr lang="ar-SA" sz="2400" dirty="0"/>
              <a:t>ويهتم المشروع بالاستفادة من التمور المفقودة (تمور الدرجة الثانية والثالثة) و التي لا يمكن الاستفادة منها نظرا لهيئتها الغير مرضية للمستهلك عن طريق انتاج مسحوق التمر الذي يمكن اعادة تشكيلها الى عدة اشكال مختلفة الاستفادة منه في العديد من المنتجات الغذائية.</a:t>
            </a:r>
          </a:p>
          <a:p>
            <a:endParaRPr lang="ar-SA" sz="2400" dirty="0"/>
          </a:p>
        </p:txBody>
      </p:sp>
    </p:spTree>
    <p:extLst>
      <p:ext uri="{BB962C8B-B14F-4D97-AF65-F5344CB8AC3E}">
        <p14:creationId xmlns:p14="http://schemas.microsoft.com/office/powerpoint/2010/main" val="39771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b="1" dirty="0"/>
              <a:t>التوصيات</a:t>
            </a:r>
            <a:endParaRPr lang="en-US" sz="4000" dirty="0"/>
          </a:p>
        </p:txBody>
      </p:sp>
      <p:sp>
        <p:nvSpPr>
          <p:cNvPr id="3" name="عنصر نائب للمحتوى 2"/>
          <p:cNvSpPr>
            <a:spLocks noGrp="1"/>
          </p:cNvSpPr>
          <p:nvPr>
            <p:ph idx="1"/>
          </p:nvPr>
        </p:nvSpPr>
        <p:spPr/>
        <p:txBody>
          <a:bodyPr>
            <a:normAutofit/>
          </a:bodyPr>
          <a:lstStyle/>
          <a:p>
            <a:r>
              <a:rPr lang="ar-SA" sz="2800" dirty="0"/>
              <a:t>اوصي من بعدي ان يعمل قياسات تجفيف دقيقه للوصول اقل وقت تجفف به العينة وتصل الى حالة الثبات في الوزن والمحتوى </a:t>
            </a:r>
            <a:r>
              <a:rPr lang="ar-SA" sz="2800" dirty="0" err="1"/>
              <a:t>الرطوبي</a:t>
            </a:r>
            <a:r>
              <a:rPr lang="ar-SA" sz="2800" dirty="0"/>
              <a:t> بتقنية فرن تحت التفريغ الياباني بالمصنع.</a:t>
            </a:r>
          </a:p>
          <a:p>
            <a:r>
              <a:rPr lang="ar-SA" sz="2800" dirty="0"/>
              <a:t>أوصي طلاب مشاريع التخرج في الاترام القادمة في تكملت المشروع في تجريب الطحن اكثر ومسحوق اقل في الأقطار ومن ثم قياسات الذوبانية ويستعين بقياساتي ومساحيقي لكي يستعمل مستقبلاً كسكر طبيعي.</a:t>
            </a:r>
          </a:p>
          <a:p>
            <a:r>
              <a:rPr lang="ar-SA" sz="2800" dirty="0"/>
              <a:t>اوصي طلاب مشاريع التخرج او من يريد ان يبحث في الاستفادة من التمور الدرجة الثالثة في الخزن الاستراتيجي ان يسلط الضوء على مسحوق التمر وضغطه في كبسولات كعقاقير تملك نفس القيمة الغذائية للتمور وطويلة الصلاحية.</a:t>
            </a:r>
          </a:p>
          <a:p>
            <a:pPr marL="0" indent="0">
              <a:buNone/>
            </a:pPr>
            <a:endParaRPr lang="ar-SA" sz="2800" dirty="0"/>
          </a:p>
        </p:txBody>
      </p:sp>
    </p:spTree>
    <p:extLst>
      <p:ext uri="{BB962C8B-B14F-4D97-AF65-F5344CB8AC3E}">
        <p14:creationId xmlns:p14="http://schemas.microsoft.com/office/powerpoint/2010/main" val="3863973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b="1" dirty="0"/>
              <a:t>شكر وتقدير</a:t>
            </a:r>
            <a:endParaRPr lang="en-US" sz="4000" b="1" dirty="0"/>
          </a:p>
        </p:txBody>
      </p:sp>
      <p:sp>
        <p:nvSpPr>
          <p:cNvPr id="3" name="عنصر نائب للمحتوى 2"/>
          <p:cNvSpPr>
            <a:spLocks noGrp="1"/>
          </p:cNvSpPr>
          <p:nvPr>
            <p:ph idx="1"/>
          </p:nvPr>
        </p:nvSpPr>
        <p:spPr/>
        <p:txBody>
          <a:bodyPr/>
          <a:lstStyle/>
          <a:p>
            <a:pPr marL="0" lvl="0" indent="0">
              <a:buNone/>
            </a:pPr>
            <a:endParaRPr lang="ar-SA" dirty="0"/>
          </a:p>
          <a:p>
            <a:pPr marL="0" indent="0">
              <a:buNone/>
            </a:pPr>
            <a:r>
              <a:rPr lang="ar-SA" dirty="0"/>
              <a:t>1- م. محمود </a:t>
            </a:r>
            <a:r>
              <a:rPr lang="ar-SA" dirty="0" err="1"/>
              <a:t>الامشيطي</a:t>
            </a:r>
            <a:r>
              <a:rPr lang="ar-SA" dirty="0"/>
              <a:t>				2- م. منصور ناجي السامي – معمل التمور</a:t>
            </a:r>
          </a:p>
          <a:p>
            <a:pPr marL="0" indent="0">
              <a:buNone/>
            </a:pPr>
            <a:r>
              <a:rPr lang="ar-SA" dirty="0"/>
              <a:t>3- د. ناصر العشماوي – مصنع التمور			4- د. عبداللطيف محمد حاكم – معمل تقنيات الحبوب</a:t>
            </a:r>
          </a:p>
          <a:p>
            <a:pPr marL="0" indent="0">
              <a:buNone/>
            </a:pPr>
            <a:r>
              <a:rPr lang="ar-SA" dirty="0"/>
              <a:t>5- أكرم عبده قاسم – معمل تقنيات الحبوب			6- محمد عبدربه – معمل تقنيات الحبوب</a:t>
            </a:r>
          </a:p>
          <a:p>
            <a:pPr marL="0" indent="0">
              <a:buNone/>
            </a:pPr>
            <a:r>
              <a:rPr lang="ar-SA" dirty="0"/>
              <a:t>7- د. خالد عبدالواحد – معمل هندسة التصنيع الغذائي</a:t>
            </a:r>
          </a:p>
          <a:p>
            <a:pPr marL="0" indent="0">
              <a:buNone/>
            </a:pPr>
            <a:endParaRPr lang="ar-SA" dirty="0"/>
          </a:p>
          <a:p>
            <a:pPr marL="0" indent="0">
              <a:buNone/>
            </a:pPr>
            <a:endParaRPr lang="ar-SA" dirty="0"/>
          </a:p>
          <a:p>
            <a:pPr marL="0" indent="0">
              <a:buNone/>
            </a:pPr>
            <a:endParaRPr lang="ar-SA" dirty="0"/>
          </a:p>
          <a:p>
            <a:pPr marL="0" indent="0">
              <a:buNone/>
            </a:pP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897" y="4318254"/>
            <a:ext cx="3961181" cy="2161642"/>
          </a:xfrm>
          <a:prstGeom prst="rect">
            <a:avLst/>
          </a:prstGeom>
        </p:spPr>
      </p:pic>
    </p:spTree>
    <p:extLst>
      <p:ext uri="{BB962C8B-B14F-4D97-AF65-F5344CB8AC3E}">
        <p14:creationId xmlns:p14="http://schemas.microsoft.com/office/powerpoint/2010/main" val="339314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b="1" dirty="0"/>
              <a:t>اهداف المشروع</a:t>
            </a:r>
          </a:p>
        </p:txBody>
      </p:sp>
      <p:sp>
        <p:nvSpPr>
          <p:cNvPr id="3" name="عنصر نائب للمحتوى 2"/>
          <p:cNvSpPr>
            <a:spLocks noGrp="1"/>
          </p:cNvSpPr>
          <p:nvPr>
            <p:ph idx="1"/>
          </p:nvPr>
        </p:nvSpPr>
        <p:spPr>
          <a:xfrm>
            <a:off x="898398" y="1564196"/>
            <a:ext cx="10058400" cy="4050792"/>
          </a:xfrm>
        </p:spPr>
        <p:txBody>
          <a:bodyPr>
            <a:noAutofit/>
          </a:bodyPr>
          <a:lstStyle/>
          <a:p>
            <a:endParaRPr lang="en-US" sz="2400" dirty="0"/>
          </a:p>
          <a:p>
            <a:pPr marL="0" lvl="0" indent="0">
              <a:buNone/>
            </a:pPr>
            <a:r>
              <a:rPr lang="ar-SA" sz="2400" dirty="0"/>
              <a:t>1- الاطلاع على واقع تجفيف التمور من خلال زيارة الأسواق المركزية والمصانع ذات العلاقة.</a:t>
            </a:r>
          </a:p>
          <a:p>
            <a:pPr marL="0" lvl="0" indent="0">
              <a:buNone/>
            </a:pPr>
            <a:endParaRPr lang="en-US" sz="2400" dirty="0"/>
          </a:p>
          <a:p>
            <a:pPr marL="0" indent="0">
              <a:buNone/>
            </a:pPr>
            <a:r>
              <a:rPr lang="ar-SA" sz="2400" dirty="0"/>
              <a:t>2- القيام بالتجارب المعملية لتجفيف ثمار السكري والخلاص باستخدام فرن تحت التفريغ وإنتاج المسحوق ومن ثم :</a:t>
            </a:r>
          </a:p>
          <a:p>
            <a:endParaRPr lang="ar-SA" sz="2400" dirty="0"/>
          </a:p>
          <a:p>
            <a:pPr marL="0" indent="0">
              <a:buNone/>
            </a:pPr>
            <a:r>
              <a:rPr lang="ar-SA" sz="2400" dirty="0"/>
              <a:t>                     أ- قياس الخواص الهندسية لمسحوقي تمر السكري والخلاص.</a:t>
            </a:r>
          </a:p>
          <a:p>
            <a:pPr marL="0" indent="0">
              <a:buNone/>
            </a:pPr>
            <a:endParaRPr lang="ar-SA" sz="2400" dirty="0"/>
          </a:p>
          <a:p>
            <a:pPr marL="0" indent="0">
              <a:buNone/>
            </a:pPr>
            <a:r>
              <a:rPr lang="ar-SA" sz="2400" dirty="0"/>
              <a:t>                     ب- اجراء قياسات الذوبانية واللزوجة بأحدث الأجهزة في قياس اللزوجة والذوبانية.</a:t>
            </a:r>
          </a:p>
          <a:p>
            <a:pPr marL="0" indent="0">
              <a:buNone/>
            </a:pPr>
            <a:endParaRPr lang="en-US" sz="2400" dirty="0"/>
          </a:p>
          <a:p>
            <a:pPr marL="0" lvl="0" indent="0">
              <a:buNone/>
            </a:pPr>
            <a:r>
              <a:rPr lang="ar-SA" sz="2400" dirty="0"/>
              <a:t>3- تصميم مراحل خط الإنتاج لمسحوق بودرة التمر.</a:t>
            </a:r>
          </a:p>
          <a:p>
            <a:pPr marL="0" lvl="0" indent="0">
              <a:buNone/>
            </a:pPr>
            <a:endParaRPr lang="en-US" sz="2400" dirty="0"/>
          </a:p>
        </p:txBody>
      </p:sp>
    </p:spTree>
    <p:extLst>
      <p:ext uri="{BB962C8B-B14F-4D97-AF65-F5344CB8AC3E}">
        <p14:creationId xmlns:p14="http://schemas.microsoft.com/office/powerpoint/2010/main" val="416647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41323" y="170307"/>
            <a:ext cx="10058400" cy="1609344"/>
          </a:xfrm>
        </p:spPr>
        <p:txBody>
          <a:bodyPr>
            <a:normAutofit/>
          </a:bodyPr>
          <a:lstStyle/>
          <a:p>
            <a:pPr algn="r"/>
            <a:r>
              <a:rPr lang="ar-SA" sz="3200" b="1" dirty="0"/>
              <a:t>الدراسات السابقة</a:t>
            </a:r>
          </a:p>
        </p:txBody>
      </p:sp>
      <p:sp>
        <p:nvSpPr>
          <p:cNvPr id="3" name="عنصر نائب للمحتوى 2"/>
          <p:cNvSpPr>
            <a:spLocks noGrp="1"/>
          </p:cNvSpPr>
          <p:nvPr>
            <p:ph idx="1"/>
          </p:nvPr>
        </p:nvSpPr>
        <p:spPr>
          <a:xfrm>
            <a:off x="1069848" y="1578483"/>
            <a:ext cx="10058400" cy="4050792"/>
          </a:xfrm>
        </p:spPr>
        <p:txBody>
          <a:bodyPr>
            <a:noAutofit/>
          </a:bodyPr>
          <a:lstStyle/>
          <a:p>
            <a:pPr lvl="0"/>
            <a:r>
              <a:rPr lang="ar-SA" sz="2800" dirty="0"/>
              <a:t>في دراسة قام بها (جردي وآخرون , 2015) في دراستهم عن المسحوق المنتج من التمر التونسي لثلاث أنواع مختلفة وجدوا ان كثافة المسحوق </a:t>
            </a:r>
            <a:r>
              <a:rPr lang="ar-SA" sz="2800" dirty="0" err="1"/>
              <a:t>مابين</a:t>
            </a:r>
            <a:r>
              <a:rPr lang="ar-SA" sz="2800" dirty="0"/>
              <a:t> تتراوح ما بين </a:t>
            </a:r>
            <a:r>
              <a:rPr lang="en-US" sz="2800" dirty="0"/>
              <a:t>0.53 ± 0.04</a:t>
            </a:r>
            <a:r>
              <a:rPr lang="ar-SA" sz="2800" dirty="0"/>
              <a:t> الى </a:t>
            </a:r>
            <a:r>
              <a:rPr lang="en-US" sz="2800" dirty="0"/>
              <a:t>0.47 ± 0.02</a:t>
            </a:r>
            <a:r>
              <a:rPr lang="ar-SA" sz="2800" dirty="0"/>
              <a:t>  وان نسبة احتفاظه للماء ما بين </a:t>
            </a:r>
            <a:r>
              <a:rPr lang="en-US" sz="2800" dirty="0"/>
              <a:t>6.50 ± 0.05</a:t>
            </a:r>
            <a:r>
              <a:rPr lang="ar-SA" sz="2800" dirty="0"/>
              <a:t> الى </a:t>
            </a:r>
            <a:r>
              <a:rPr lang="en-US" sz="2800" dirty="0"/>
              <a:t>9.35 ± 0.87</a:t>
            </a:r>
            <a:r>
              <a:rPr lang="ar-SA" sz="2800" dirty="0"/>
              <a:t> .</a:t>
            </a:r>
          </a:p>
          <a:p>
            <a:r>
              <a:rPr lang="ar-SA" sz="2800" dirty="0"/>
              <a:t>في دراسة قام بها (</a:t>
            </a:r>
            <a:r>
              <a:rPr lang="ar-SA" sz="2800" dirty="0" err="1"/>
              <a:t>سوميتش</a:t>
            </a:r>
            <a:r>
              <a:rPr lang="ar-SA" sz="2800" dirty="0"/>
              <a:t> وآخرون , 2016) في دراستهم عبر تجفيف الكشمش الأحمر بواسطة افران تحت التفريغ بالوصول الى افضل درجة حرارة للتجفيف و </a:t>
            </a:r>
            <a:r>
              <a:rPr lang="ar-SA" sz="2800" dirty="0" err="1"/>
              <a:t>ووافضل</a:t>
            </a:r>
            <a:r>
              <a:rPr lang="ar-SA" sz="2800" dirty="0"/>
              <a:t> ضغط تفريغ وافضل وقت يترك ليجف وكانت افضل درجة حرارة 70.2 ْم وافضل ضغط 39 مللي بار والوقت 8 ساعات.</a:t>
            </a:r>
            <a:endParaRPr lang="en-US" sz="2800" dirty="0"/>
          </a:p>
          <a:p>
            <a:r>
              <a:rPr lang="ar-SA" sz="2800" dirty="0"/>
              <a:t>قام الباحثين (السنين وآخرون , 2016) بعمل تقديرات حسية لمدة قبول مستهلكين لشراب مسحوق التمر عند نسب مختلفة لمسحوق التمر في كل مشروب فمثلاً عندما كانت نسبة المسحوق في المشروب 25% كانت النكهة 6.8 من 10 والرائحة 7 من 10 والنسيج 6.8 من 10 واللون 7.6 من 10 والمظهر 7 من 10 .</a:t>
            </a:r>
          </a:p>
          <a:p>
            <a:pPr marL="0" indent="0">
              <a:buNone/>
            </a:pPr>
            <a:r>
              <a:rPr lang="ar-SA" sz="2800" dirty="0"/>
              <a:t> </a:t>
            </a:r>
            <a:endParaRPr lang="en-US" sz="2800" dirty="0"/>
          </a:p>
          <a:p>
            <a:pPr lvl="0"/>
            <a:endParaRPr lang="en-US" sz="2800" dirty="0"/>
          </a:p>
          <a:p>
            <a:endParaRPr lang="ar-SA" sz="2800" dirty="0"/>
          </a:p>
          <a:p>
            <a:pPr marL="0" indent="0">
              <a:buNone/>
            </a:pPr>
            <a:endParaRPr lang="ar-SA" sz="2800" dirty="0"/>
          </a:p>
        </p:txBody>
      </p:sp>
    </p:spTree>
    <p:extLst>
      <p:ext uri="{BB962C8B-B14F-4D97-AF65-F5344CB8AC3E}">
        <p14:creationId xmlns:p14="http://schemas.microsoft.com/office/powerpoint/2010/main" val="64754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b="1" dirty="0"/>
              <a:t>منهج المشروع</a:t>
            </a:r>
          </a:p>
        </p:txBody>
      </p:sp>
      <p:sp>
        <p:nvSpPr>
          <p:cNvPr id="3" name="عنصر نائب للمحتوى 2"/>
          <p:cNvSpPr>
            <a:spLocks noGrp="1"/>
          </p:cNvSpPr>
          <p:nvPr>
            <p:ph idx="1"/>
          </p:nvPr>
        </p:nvSpPr>
        <p:spPr/>
        <p:txBody>
          <a:bodyPr>
            <a:normAutofit/>
          </a:bodyPr>
          <a:lstStyle/>
          <a:p>
            <a:pPr lvl="0"/>
            <a:endParaRPr lang="ar-SA" dirty="0"/>
          </a:p>
          <a:p>
            <a:pPr marL="0" lvl="0" indent="0">
              <a:buNone/>
            </a:pPr>
            <a:endParaRPr lang="ar-SA" dirty="0"/>
          </a:p>
          <a:p>
            <a:pPr lvl="0"/>
            <a:endParaRPr lang="ar-SA" dirty="0"/>
          </a:p>
          <a:p>
            <a:pPr lvl="0"/>
            <a:endParaRPr lang="ar-SA" b="1" dirty="0"/>
          </a:p>
          <a:p>
            <a:pPr lvl="0"/>
            <a:endParaRPr lang="ar-SA" b="1" dirty="0"/>
          </a:p>
          <a:p>
            <a:pPr lvl="0"/>
            <a:endParaRPr lang="ar-SA" b="1" dirty="0"/>
          </a:p>
          <a:p>
            <a:pPr lvl="0"/>
            <a:endParaRPr lang="ar-SA" dirty="0"/>
          </a:p>
          <a:p>
            <a:pPr lvl="0"/>
            <a:endParaRPr lang="ar-SA" dirty="0"/>
          </a:p>
          <a:p>
            <a:pPr marL="0" indent="0">
              <a:buNone/>
            </a:pPr>
            <a:endParaRPr lang="ar-SA" dirty="0"/>
          </a:p>
        </p:txBody>
      </p:sp>
    </p:spTree>
    <p:extLst>
      <p:ext uri="{BB962C8B-B14F-4D97-AF65-F5344CB8AC3E}">
        <p14:creationId xmlns:p14="http://schemas.microsoft.com/office/powerpoint/2010/main" val="181101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7060" y="1538764"/>
            <a:ext cx="10058400" cy="1609344"/>
          </a:xfrm>
        </p:spPr>
        <p:txBody>
          <a:bodyPr>
            <a:normAutofit/>
          </a:bodyPr>
          <a:lstStyle/>
          <a:p>
            <a:pPr algn="r"/>
            <a:r>
              <a:rPr lang="ar-SA" sz="3200" dirty="0"/>
              <a:t>أ- الزيارات والتواصل</a:t>
            </a:r>
          </a:p>
        </p:txBody>
      </p:sp>
      <p:sp>
        <p:nvSpPr>
          <p:cNvPr id="3" name="عنصر نائب للمحتوى 2"/>
          <p:cNvSpPr>
            <a:spLocks noGrp="1"/>
          </p:cNvSpPr>
          <p:nvPr>
            <p:ph idx="1"/>
          </p:nvPr>
        </p:nvSpPr>
        <p:spPr>
          <a:xfrm>
            <a:off x="0" y="2592896"/>
            <a:ext cx="10058400" cy="4050792"/>
          </a:xfrm>
        </p:spPr>
        <p:txBody>
          <a:bodyPr>
            <a:normAutofit/>
          </a:bodyPr>
          <a:lstStyle/>
          <a:p>
            <a:pPr lvl="0"/>
            <a:endParaRPr lang="ar-SA" sz="2400" dirty="0"/>
          </a:p>
          <a:p>
            <a:pPr marL="0" lvl="0" indent="0">
              <a:buNone/>
            </a:pPr>
            <a:r>
              <a:rPr lang="ar-SA" sz="2400" dirty="0"/>
              <a:t>1- زيارة مجموعة العبيكان.</a:t>
            </a:r>
          </a:p>
          <a:p>
            <a:pPr marL="0" lvl="0" indent="0">
              <a:buNone/>
            </a:pPr>
            <a:endParaRPr lang="ar-SA" sz="2400" dirty="0"/>
          </a:p>
          <a:p>
            <a:pPr marL="0" lvl="0" indent="0">
              <a:buNone/>
            </a:pPr>
            <a:r>
              <a:rPr lang="ar-SA" sz="2400" dirty="0"/>
              <a:t>2- زيارة مصنع نخيل الوطن للتمور.</a:t>
            </a:r>
          </a:p>
          <a:p>
            <a:pPr marL="0" lvl="0" indent="0">
              <a:buNone/>
            </a:pPr>
            <a:endParaRPr lang="ar-SA" sz="2400" dirty="0"/>
          </a:p>
          <a:p>
            <a:pPr marL="0" lvl="0" indent="0">
              <a:buNone/>
            </a:pPr>
            <a:r>
              <a:rPr lang="ar-SA" sz="2400" dirty="0"/>
              <a:t>3- زيارة مصنع هرفي للمعجنات.</a:t>
            </a:r>
          </a:p>
          <a:p>
            <a:pPr marL="0" lvl="0" indent="0">
              <a:buNone/>
            </a:pPr>
            <a:endParaRPr lang="ar-SA" sz="2400" dirty="0"/>
          </a:p>
          <a:p>
            <a:pPr marL="0" lvl="0" indent="0">
              <a:buNone/>
            </a:pPr>
            <a:r>
              <a:rPr lang="ar-SA" sz="2400" dirty="0"/>
              <a:t>4- زيارة مصنع سيد الخبازين للمعجنات.</a:t>
            </a:r>
          </a:p>
          <a:p>
            <a:pPr lvl="0"/>
            <a:endParaRPr lang="ar-SA" sz="2400" dirty="0"/>
          </a:p>
          <a:p>
            <a:pPr lvl="0"/>
            <a:endParaRPr lang="ar-SA" sz="2400" b="1" dirty="0"/>
          </a:p>
          <a:p>
            <a:pPr lvl="0"/>
            <a:endParaRPr lang="ar-SA" sz="2400" b="1" dirty="0"/>
          </a:p>
          <a:p>
            <a:pPr lvl="0"/>
            <a:endParaRPr lang="ar-SA" sz="2400" b="1" dirty="0"/>
          </a:p>
          <a:p>
            <a:pPr lvl="0"/>
            <a:endParaRPr lang="ar-SA" sz="2400" dirty="0"/>
          </a:p>
          <a:p>
            <a:pPr lvl="0"/>
            <a:endParaRPr lang="ar-SA" sz="2400" dirty="0"/>
          </a:p>
          <a:p>
            <a:pPr marL="0" indent="0">
              <a:buNone/>
            </a:pPr>
            <a:endParaRPr lang="ar-SA" sz="2400" dirty="0"/>
          </a:p>
        </p:txBody>
      </p:sp>
      <p:sp>
        <p:nvSpPr>
          <p:cNvPr id="4" name="عنوان 1"/>
          <p:cNvSpPr txBox="1">
            <a:spLocks/>
          </p:cNvSpPr>
          <p:nvPr/>
        </p:nvSpPr>
        <p:spPr>
          <a:xfrm>
            <a:off x="1293685" y="-70580"/>
            <a:ext cx="10236327" cy="160934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ar-SA" sz="3600" b="1" dirty="0"/>
              <a:t>منهج المشروع</a:t>
            </a:r>
          </a:p>
        </p:txBody>
      </p:sp>
    </p:spTree>
    <p:extLst>
      <p:ext uri="{BB962C8B-B14F-4D97-AF65-F5344CB8AC3E}">
        <p14:creationId xmlns:p14="http://schemas.microsoft.com/office/powerpoint/2010/main" val="329600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ب- المواد وأجهزة البحث</a:t>
            </a:r>
          </a:p>
        </p:txBody>
      </p:sp>
      <p:sp>
        <p:nvSpPr>
          <p:cNvPr id="3" name="عنصر نائب للمحتوى 2"/>
          <p:cNvSpPr>
            <a:spLocks noGrp="1"/>
          </p:cNvSpPr>
          <p:nvPr>
            <p:ph idx="1"/>
          </p:nvPr>
        </p:nvSpPr>
        <p:spPr/>
        <p:txBody>
          <a:bodyPr>
            <a:normAutofit/>
          </a:bodyPr>
          <a:lstStyle/>
          <a:p>
            <a:pPr lvl="0"/>
            <a:endParaRPr lang="ar-SA" dirty="0"/>
          </a:p>
          <a:p>
            <a:pPr lvl="0"/>
            <a:endParaRPr lang="ar-SA" dirty="0"/>
          </a:p>
          <a:p>
            <a:pPr lvl="0"/>
            <a:endParaRPr lang="ar-SA" b="1" dirty="0"/>
          </a:p>
          <a:p>
            <a:pPr lvl="0"/>
            <a:endParaRPr lang="ar-SA" b="1" dirty="0"/>
          </a:p>
          <a:p>
            <a:pPr lvl="0"/>
            <a:endParaRPr lang="ar-SA" b="1" dirty="0"/>
          </a:p>
          <a:p>
            <a:pPr lvl="0"/>
            <a:endParaRPr lang="ar-SA" dirty="0"/>
          </a:p>
          <a:p>
            <a:pPr lvl="0"/>
            <a:endParaRPr lang="ar-SA" dirty="0"/>
          </a:p>
          <a:p>
            <a:pPr marL="0" indent="0">
              <a:buNone/>
            </a:pPr>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61694" y="4390381"/>
            <a:ext cx="1918677" cy="1918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45936" y="2004648"/>
            <a:ext cx="2032003" cy="1524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01838" y="2004647"/>
            <a:ext cx="2032004" cy="1524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0111" y="1965989"/>
            <a:ext cx="2251564" cy="16886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صورة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889791" y="4264594"/>
            <a:ext cx="2558236" cy="1918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صورة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969832" y="4497602"/>
            <a:ext cx="2181140" cy="16358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882744" y="4537653"/>
            <a:ext cx="2074333" cy="155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9564" y="2093976"/>
            <a:ext cx="2024183" cy="1374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74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dirty="0"/>
              <a:t>الأجهزة المستخدمة في القياسات</a:t>
            </a:r>
            <a:endParaRPr lang="en-US" sz="3200" dirty="0"/>
          </a:p>
        </p:txBody>
      </p:sp>
      <p:graphicFrame>
        <p:nvGraphicFramePr>
          <p:cNvPr id="4" name="عنصر نائب للمحتوى 3"/>
          <p:cNvGraphicFramePr>
            <a:graphicFrameLocks noGrp="1"/>
          </p:cNvGraphicFramePr>
          <p:nvPr>
            <p:ph idx="1"/>
            <p:extLst/>
          </p:nvPr>
        </p:nvGraphicFramePr>
        <p:xfrm>
          <a:off x="1069975" y="2120900"/>
          <a:ext cx="10058400" cy="550504"/>
        </p:xfrm>
        <a:graphic>
          <a:graphicData uri="http://schemas.openxmlformats.org/drawingml/2006/table">
            <a:tbl>
              <a:tblPr rtl="1" firstRow="1" bandRow="1">
                <a:tableStyleId>{21E4AEA4-8DFA-4A89-87EB-49C32662AFE0}</a:tableStyleId>
              </a:tblPr>
              <a:tblGrid>
                <a:gridCol w="10058400">
                  <a:extLst>
                    <a:ext uri="{9D8B030D-6E8A-4147-A177-3AD203B41FA5}">
                      <a16:colId xmlns:a16="http://schemas.microsoft.com/office/drawing/2014/main" val="335722604"/>
                    </a:ext>
                  </a:extLst>
                </a:gridCol>
              </a:tblGrid>
              <a:tr h="550504">
                <a:tc>
                  <a:txBody>
                    <a:bodyPr/>
                    <a:lstStyle/>
                    <a:p>
                      <a:pPr algn="l" rtl="1"/>
                      <a:r>
                        <a:rPr lang="en-US" dirty="0"/>
                        <a:t>1- Raped </a:t>
                      </a:r>
                      <a:r>
                        <a:rPr lang="en-US" dirty="0" err="1"/>
                        <a:t>Visco</a:t>
                      </a:r>
                      <a:r>
                        <a:rPr lang="en-US" dirty="0"/>
                        <a:t> Analyzer (RVA)</a:t>
                      </a:r>
                      <a:endParaRPr lang="ar-SA" dirty="0"/>
                    </a:p>
                  </a:txBody>
                  <a:tcPr/>
                </a:tc>
                <a:extLst>
                  <a:ext uri="{0D108BD9-81ED-4DB2-BD59-A6C34878D82A}">
                    <a16:rowId xmlns:a16="http://schemas.microsoft.com/office/drawing/2014/main" val="3168600241"/>
                  </a:ext>
                </a:extLst>
              </a:tr>
            </a:tbl>
          </a:graphicData>
        </a:graphic>
      </p:graphicFrame>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178" y="3181838"/>
            <a:ext cx="2177684" cy="2687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2525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وع الخشب">
  <a:themeElements>
    <a:clrScheme name="نوع الخش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نوع الخشب">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نوع الخشب">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TM03090434[[fn=نوع خشب]]</Template>
  <TotalTime>1356</TotalTime>
  <Words>907</Words>
  <Application>Microsoft Office PowerPoint</Application>
  <PresentationFormat>شاشة عريضة</PresentationFormat>
  <Paragraphs>258</Paragraphs>
  <Slides>31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31</vt:i4>
      </vt:variant>
    </vt:vector>
  </HeadingPairs>
  <TitlesOfParts>
    <vt:vector size="38" baseType="lpstr">
      <vt:lpstr>Arial</vt:lpstr>
      <vt:lpstr>Calibri</vt:lpstr>
      <vt:lpstr>Rockwell</vt:lpstr>
      <vt:lpstr>Rockwell Condensed</vt:lpstr>
      <vt:lpstr>Times New Roman</vt:lpstr>
      <vt:lpstr>Wingdings</vt:lpstr>
      <vt:lpstr>نوع الخشب</vt:lpstr>
      <vt:lpstr>     انتاج بودرة تمر السكري والخلاص بتقنية افران تحت التفريغ  اعداد الطالب : مساعد بن محمد الموسى 433105252  إشراف :  أ.د. عبدالله بن محمد الحمدان   الفصل الدراسي الأول 38 \1437هـ</vt:lpstr>
      <vt:lpstr>محتويات العرض</vt:lpstr>
      <vt:lpstr>المقدمة</vt:lpstr>
      <vt:lpstr>اهداف المشروع</vt:lpstr>
      <vt:lpstr>الدراسات السابقة</vt:lpstr>
      <vt:lpstr>منهج المشروع</vt:lpstr>
      <vt:lpstr>أ- الزيارات والتواصل</vt:lpstr>
      <vt:lpstr>ب- المواد وأجهزة البحث</vt:lpstr>
      <vt:lpstr>الأجهزة المستخدمة في القياسات</vt:lpstr>
      <vt:lpstr>الأجهزة المستخدمة في القياسات</vt:lpstr>
      <vt:lpstr>الأجهزة المستخدمة في القياسات</vt:lpstr>
      <vt:lpstr>الأجهزة والمعدات المستخدمة في القياسات</vt:lpstr>
      <vt:lpstr>الأجهزة المستخدمة في القياسات</vt:lpstr>
      <vt:lpstr>ج - مراحل خط إنتاج المصنع.</vt:lpstr>
      <vt:lpstr>النتائج</vt:lpstr>
      <vt:lpstr>عرض تقديمي في PowerPoint</vt:lpstr>
      <vt:lpstr>عرض تقديمي في PowerPoint</vt:lpstr>
      <vt:lpstr>عرض تقديمي في PowerPoint</vt:lpstr>
      <vt:lpstr>2- نتائج التجارب المعملية   أ- الخواص الطبيعية : </vt:lpstr>
      <vt:lpstr>عرض تقديمي في PowerPoint</vt:lpstr>
      <vt:lpstr>2- نتائج التجارب المعملية  ج- نتائج قياسات جهاز الذوبانية السريع بالحرارة العالية RVA 1- الخلاص </vt:lpstr>
      <vt:lpstr>2- نتائج التجارب المعملية  ج- نتائج قياسات جهاز الذوبانية السريع بالحرارة العالية RVA 2- السكري </vt:lpstr>
      <vt:lpstr>  ج- نتائج قياسات جهاز الذوبانية السريع بالحرارة العالية RVA  3- المقارنة بين مسحوقي السكري والخلاص </vt:lpstr>
      <vt:lpstr>  ج- نتائج قياسات جهاز الذوبانية السريع بالحرارة العالية RVA  4- السكري &lt; 250 مايكرون متر (ربع ملي متر) </vt:lpstr>
      <vt:lpstr>     د- نتائج قراءات جهاز اللزوجة للمسحوق مع الماء  BROOK FIELD PROGRAMMABLE RHOMETER    </vt:lpstr>
      <vt:lpstr>  هـ - قياسات مؤشر الذوبانية والامتصاص لعينات المسحوق  </vt:lpstr>
      <vt:lpstr>3 - مراحل خط إنتاج المصنع.</vt:lpstr>
      <vt:lpstr>الملخص</vt:lpstr>
      <vt:lpstr>الصعوبات</vt:lpstr>
      <vt:lpstr>التوصيات</vt:lpstr>
      <vt:lpstr>شكر وتقدير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Musaed Almousa</dc:creator>
  <cp:lastModifiedBy>Musaed Almousa</cp:lastModifiedBy>
  <cp:revision>88</cp:revision>
  <dcterms:created xsi:type="dcterms:W3CDTF">2016-04-16T10:24:08Z</dcterms:created>
  <dcterms:modified xsi:type="dcterms:W3CDTF">2017-01-12T04:58:32Z</dcterms:modified>
</cp:coreProperties>
</file>