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4"/>
  </p:notesMasterIdLst>
  <p:sldIdLst>
    <p:sldId id="267" r:id="rId2"/>
    <p:sldId id="256" r:id="rId3"/>
    <p:sldId id="274" r:id="rId4"/>
    <p:sldId id="298" r:id="rId5"/>
    <p:sldId id="297" r:id="rId6"/>
    <p:sldId id="319" r:id="rId7"/>
    <p:sldId id="320" r:id="rId8"/>
    <p:sldId id="327" r:id="rId9"/>
    <p:sldId id="329" r:id="rId10"/>
    <p:sldId id="328" r:id="rId11"/>
    <p:sldId id="330" r:id="rId12"/>
    <p:sldId id="332" r:id="rId13"/>
    <p:sldId id="331" r:id="rId14"/>
    <p:sldId id="321" r:id="rId15"/>
    <p:sldId id="326" r:id="rId16"/>
    <p:sldId id="325" r:id="rId17"/>
    <p:sldId id="309" r:id="rId18"/>
    <p:sldId id="324" r:id="rId19"/>
    <p:sldId id="323" r:id="rId20"/>
    <p:sldId id="335" r:id="rId21"/>
    <p:sldId id="299" r:id="rId22"/>
    <p:sldId id="318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BD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447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Desktop\modified%20_Ev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Desktop\modified%20_Ev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Desktop\modified%20_Ev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Desktop\FINAL\1aqel%20(111)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Desktop\FINAL\1aqel%20(111)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FINAL\1aqel%20(11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612262989297485"/>
          <c:y val="2.3753923451013521E-2"/>
          <c:w val="0.84722662199786536"/>
          <c:h val="0.72385061242344773"/>
        </c:manualLayout>
      </c:layout>
      <c:scatterChart>
        <c:scatterStyle val="lineMarker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1"/>
            <c:dispEq val="1"/>
            <c:trendlineLbl>
              <c:layout>
                <c:manualLayout>
                  <c:x val="-0.43399387576552945"/>
                  <c:y val="-9.763888888888892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200" b="1" baseline="0" dirty="0"/>
                      <a:t>q = 3.2905h</a:t>
                    </a:r>
                    <a:r>
                      <a:rPr lang="en-GB" sz="1200" b="1" baseline="30000" dirty="0"/>
                      <a:t>0.2223</a:t>
                    </a:r>
                    <a:r>
                      <a:rPr lang="en-GB" sz="1200" b="1" baseline="0" dirty="0"/>
                      <a:t>
R² = </a:t>
                    </a:r>
                    <a:r>
                      <a:rPr lang="en-GB" sz="1200" b="1" baseline="0" dirty="0" smtClean="0"/>
                      <a:t>0.9659</a:t>
                    </a:r>
                    <a:endParaRPr lang="en-GB" sz="1200" b="1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'south africa ( utm )'!$S$36:$S$39</c:f>
              <c:numCache>
                <c:formatCode>General</c:formatCode>
                <c:ptCount val="4"/>
                <c:pt idx="0">
                  <c:v>0.75000000000000011</c:v>
                </c:pt>
                <c:pt idx="1">
                  <c:v>1</c:v>
                </c:pt>
                <c:pt idx="2">
                  <c:v>1.25</c:v>
                </c:pt>
                <c:pt idx="3">
                  <c:v>1.5</c:v>
                </c:pt>
              </c:numCache>
            </c:numRef>
          </c:xVal>
          <c:yVal>
            <c:numRef>
              <c:f>'south africa ( utm )'!$R$36:$R$39</c:f>
              <c:numCache>
                <c:formatCode>General</c:formatCode>
                <c:ptCount val="4"/>
                <c:pt idx="0">
                  <c:v>3.0338888888888897</c:v>
                </c:pt>
                <c:pt idx="1">
                  <c:v>3.3708333333333331</c:v>
                </c:pt>
                <c:pt idx="2">
                  <c:v>3.4993713450292403</c:v>
                </c:pt>
                <c:pt idx="3">
                  <c:v>3.5338011695906437</c:v>
                </c:pt>
              </c:numCache>
            </c:numRef>
          </c:yVal>
        </c:ser>
        <c:dLbls/>
        <c:axId val="92696576"/>
        <c:axId val="92698496"/>
      </c:scatterChart>
      <c:valAx>
        <c:axId val="92696576"/>
        <c:scaling>
          <c:orientation val="minMax"/>
          <c:max val="1.5"/>
          <c:min val="0.70000000000000018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marL="0" marR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/>
                  <a:t> bar)H)</a:t>
                </a:r>
                <a:endParaRPr lang="ar-SA"/>
              </a:p>
            </c:rich>
          </c:tx>
          <c:layout>
            <c:manualLayout>
              <c:xMode val="edge"/>
              <c:yMode val="edge"/>
              <c:x val="0.42836332144444328"/>
              <c:y val="0.8987006415998392"/>
            </c:manualLayout>
          </c:layout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92698496"/>
        <c:crosses val="autoZero"/>
        <c:crossBetween val="midCat"/>
      </c:valAx>
      <c:valAx>
        <c:axId val="92698496"/>
        <c:scaling>
          <c:orientation val="minMax"/>
          <c:max val="4"/>
          <c:min val="2.8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 sz="1000" b="1" i="0" baseline="0">
                    <a:effectLst/>
                  </a:rPr>
                  <a:t>Q(l/hr)</a:t>
                </a:r>
                <a:endParaRPr lang="ar-SA" sz="1000">
                  <a:effectLst/>
                </a:endParaRPr>
              </a:p>
            </c:rich>
          </c:tx>
          <c:layout>
            <c:manualLayout>
              <c:xMode val="edge"/>
              <c:yMode val="edge"/>
              <c:x val="3.8591413410516175E-3"/>
              <c:y val="0.53687787799238773"/>
            </c:manualLayout>
          </c:layout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926965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ar-SA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5337408880435816E-2"/>
          <c:y val="3.9162870792134208E-2"/>
          <c:w val="0.89897623554389139"/>
          <c:h val="0.88226580901391516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power"/>
            <c:dispRSqr val="1"/>
            <c:dispEq val="1"/>
            <c:trendlineLbl>
              <c:layout>
                <c:manualLayout>
                  <c:x val="-0.26716865947312135"/>
                  <c:y val="4.3832982415659581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1.027x</a:t>
                    </a:r>
                    <a:r>
                      <a:rPr lang="en-US" baseline="30000" dirty="0"/>
                      <a:t>0.6  </a:t>
                    </a:r>
                  </a:p>
                  <a:p>
                    <a:pPr>
                      <a:defRPr/>
                    </a:pPr>
                    <a:endParaRPr lang="en-US" baseline="0" dirty="0"/>
                  </a:p>
                  <a:p>
                    <a:pPr>
                      <a:defRPr/>
                    </a:pPr>
                    <a:r>
                      <a:rPr lang="en-US" baseline="0" dirty="0"/>
                      <a:t>R² = </a:t>
                    </a:r>
                    <a:r>
                      <a:rPr lang="en-US" baseline="0" dirty="0" smtClean="0"/>
                      <a:t>0.927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'Green tabe'!$S$36:$S$39</c:f>
              <c:numCache>
                <c:formatCode>General</c:formatCode>
                <c:ptCount val="4"/>
                <c:pt idx="0">
                  <c:v>0.75000000000000011</c:v>
                </c:pt>
                <c:pt idx="1">
                  <c:v>1</c:v>
                </c:pt>
                <c:pt idx="2">
                  <c:v>1.25</c:v>
                </c:pt>
                <c:pt idx="3">
                  <c:v>1.5</c:v>
                </c:pt>
              </c:numCache>
            </c:numRef>
          </c:xVal>
          <c:yVal>
            <c:numRef>
              <c:f>'Green tabe'!$R$36:$R$39</c:f>
              <c:numCache>
                <c:formatCode>General</c:formatCode>
                <c:ptCount val="4"/>
                <c:pt idx="0">
                  <c:v>0.81500000000000039</c:v>
                </c:pt>
                <c:pt idx="1">
                  <c:v>0.96111111111111125</c:v>
                </c:pt>
                <c:pt idx="2">
                  <c:v>1.1133333333333331</c:v>
                </c:pt>
                <c:pt idx="3">
                  <c:v>1.223888888888889</c:v>
                </c:pt>
              </c:numCache>
            </c:numRef>
          </c:yVal>
        </c:ser>
        <c:dLbls/>
        <c:axId val="91968640"/>
        <c:axId val="92711552"/>
      </c:scatterChart>
      <c:valAx>
        <c:axId val="91968640"/>
        <c:scaling>
          <c:orientation val="minMax"/>
          <c:max val="1.6"/>
          <c:min val="0.6000000000000002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 smtClean="0"/>
                  <a:t>H(bar)</a:t>
                </a:r>
                <a:endParaRPr lang="ar-SA" sz="1200" dirty="0"/>
              </a:p>
            </c:rich>
          </c:tx>
          <c:layout/>
        </c:title>
        <c:numFmt formatCode="General" sourceLinked="1"/>
        <c:tickLblPos val="nextTo"/>
        <c:crossAx val="92711552"/>
        <c:crosses val="autoZero"/>
        <c:crossBetween val="midCat"/>
        <c:majorUnit val="0.2"/>
      </c:valAx>
      <c:valAx>
        <c:axId val="92711552"/>
        <c:scaling>
          <c:orientation val="minMax"/>
          <c:max val="1.3"/>
          <c:min val="0.70000000000000018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 sz="1000" b="1" i="0" baseline="0" dirty="0">
                    <a:effectLst/>
                  </a:rPr>
                  <a:t>Q(l/</a:t>
                </a:r>
                <a:r>
                  <a:rPr lang="en-GB" sz="1000" b="1" i="0" baseline="0" dirty="0" err="1">
                    <a:effectLst/>
                  </a:rPr>
                  <a:t>hr</a:t>
                </a:r>
                <a:r>
                  <a:rPr lang="en-GB" sz="1000" b="1" i="0" baseline="0" dirty="0">
                    <a:effectLst/>
                  </a:rPr>
                  <a:t>)</a:t>
                </a:r>
                <a:endParaRPr lang="ar-SA" sz="1000" dirty="0">
                  <a:effectLst/>
                </a:endParaRPr>
              </a:p>
            </c:rich>
          </c:tx>
          <c:layout/>
        </c:title>
        <c:numFmt formatCode="General" sourceLinked="1"/>
        <c:tickLblPos val="nextTo"/>
        <c:crossAx val="91968640"/>
        <c:crosses val="autoZero"/>
        <c:crossBetween val="midCat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413219467809377E-2"/>
          <c:y val="3.6946104520881332E-2"/>
          <c:w val="0.89588255115822757"/>
          <c:h val="0.8497394419487982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power"/>
            <c:dispRSqr val="1"/>
            <c:dispEq val="1"/>
            <c:trendlineLbl>
              <c:layout>
                <c:manualLayout>
                  <c:x val="-0.21656321084864391"/>
                  <c:y val="6.790463692038498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1.182x</a:t>
                    </a:r>
                    <a:r>
                      <a:rPr lang="en-US" baseline="30000" dirty="0"/>
                      <a:t>0.717</a:t>
                    </a:r>
                  </a:p>
                  <a:p>
                    <a:pPr>
                      <a:defRPr/>
                    </a:pPr>
                    <a:r>
                      <a:rPr lang="en-US" baseline="0" dirty="0"/>
                      <a:t>
R² = </a:t>
                    </a:r>
                    <a:r>
                      <a:rPr lang="en-US" baseline="0" dirty="0" smtClean="0"/>
                      <a:t>0.942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Adrilite!$S$36:$S$39</c:f>
              <c:numCache>
                <c:formatCode>General</c:formatCode>
                <c:ptCount val="4"/>
                <c:pt idx="0">
                  <c:v>0.75000000000000011</c:v>
                </c:pt>
                <c:pt idx="1">
                  <c:v>1</c:v>
                </c:pt>
                <c:pt idx="2">
                  <c:v>1.25</c:v>
                </c:pt>
                <c:pt idx="3">
                  <c:v>1.5</c:v>
                </c:pt>
              </c:numCache>
            </c:numRef>
          </c:xVal>
          <c:yVal>
            <c:numRef>
              <c:f>Adrilite!$R$36:$R$39</c:f>
              <c:numCache>
                <c:formatCode>General</c:formatCode>
                <c:ptCount val="4"/>
                <c:pt idx="0">
                  <c:v>0.87527777777777782</c:v>
                </c:pt>
                <c:pt idx="1">
                  <c:v>1.1168098510882021</c:v>
                </c:pt>
                <c:pt idx="2">
                  <c:v>1.3283333333333336</c:v>
                </c:pt>
                <c:pt idx="3">
                  <c:v>1.5158333333333329</c:v>
                </c:pt>
              </c:numCache>
            </c:numRef>
          </c:yVal>
        </c:ser>
        <c:dLbls/>
        <c:axId val="92757376"/>
        <c:axId val="92943872"/>
      </c:scatterChart>
      <c:valAx>
        <c:axId val="92757376"/>
        <c:scaling>
          <c:orientation val="minMax"/>
          <c:max val="1.5"/>
          <c:min val="0.70000000000000018"/>
        </c:scaling>
        <c:axPos val="b"/>
        <c:title>
          <c:tx>
            <c:rich>
              <a:bodyPr/>
              <a:lstStyle/>
              <a:p>
                <a:pPr marL="0" marR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smtClean="0">
                    <a:effectLst/>
                  </a:rPr>
                  <a:t>(</a:t>
                </a:r>
                <a:r>
                  <a:rPr lang="en-US" sz="1200" b="1" dirty="0" smtClean="0">
                    <a:effectLst/>
                  </a:rPr>
                  <a:t>H)bar</a:t>
                </a:r>
                <a:endParaRPr lang="ar-SA" sz="1200" b="1" dirty="0" smtClean="0">
                  <a:effectLst/>
                </a:endParaRPr>
              </a:p>
              <a:p>
                <a:pPr marL="0" marR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ar-SA" dirty="0"/>
              </a:p>
            </c:rich>
          </c:tx>
          <c:layout>
            <c:manualLayout>
              <c:xMode val="edge"/>
              <c:yMode val="edge"/>
              <c:x val="0.5365369183038432"/>
              <c:y val="0.89487724634369781"/>
            </c:manualLayout>
          </c:layout>
        </c:title>
        <c:numFmt formatCode="General" sourceLinked="1"/>
        <c:tickLblPos val="nextTo"/>
        <c:crossAx val="92943872"/>
        <c:crosses val="autoZero"/>
        <c:crossBetween val="midCat"/>
      </c:valAx>
      <c:valAx>
        <c:axId val="92943872"/>
        <c:scaling>
          <c:orientation val="minMax"/>
          <c:max val="1.6"/>
          <c:min val="0.8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 sz="1200" b="1" i="0" baseline="0" dirty="0">
                    <a:effectLst/>
                  </a:rPr>
                  <a:t>Q(l/</a:t>
                </a:r>
                <a:r>
                  <a:rPr lang="en-GB" sz="1200" b="1" i="0" baseline="0" dirty="0" err="1">
                    <a:effectLst/>
                  </a:rPr>
                  <a:t>hr</a:t>
                </a:r>
                <a:r>
                  <a:rPr lang="en-GB" sz="1200" b="1" i="0" baseline="0" dirty="0">
                    <a:effectLst/>
                  </a:rPr>
                  <a:t>)</a:t>
                </a:r>
                <a:endParaRPr lang="ar-SA" sz="1200" b="1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0.37847288456418893"/>
            </c:manualLayout>
          </c:layout>
        </c:title>
        <c:numFmt formatCode="General" sourceLinked="1"/>
        <c:tickLblPos val="nextTo"/>
        <c:crossAx val="92757376"/>
        <c:crosses val="autoZero"/>
        <c:crossBetween val="midCat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/>
              <a:t>تصرف المنقط الواحد عند ضغوط مختلفة  </a:t>
            </a:r>
          </a:p>
        </c:rich>
      </c:tx>
      <c:layout/>
      <c:spPr>
        <a:noFill/>
        <a:ln w="25400">
          <a:noFill/>
        </a:ln>
      </c:spPr>
    </c:title>
    <c:plotArea>
      <c:layout/>
      <c:scatterChart>
        <c:scatterStyle val="lineMarker"/>
        <c:ser>
          <c:idx val="0"/>
          <c:order val="0"/>
          <c:tx>
            <c:v>15cm</c:v>
          </c:tx>
          <c:spPr>
            <a:ln w="28575">
              <a:noFill/>
            </a:ln>
          </c:spPr>
          <c:trendline>
            <c:spPr>
              <a:ln w="25400">
                <a:solidFill>
                  <a:srgbClr val="0000FF"/>
                </a:solidFill>
                <a:prstDash val="solid"/>
              </a:ln>
            </c:spPr>
            <c:trendlineType val="power"/>
            <c:dispRSqr val="1"/>
            <c:dispEq val="1"/>
            <c:trendlineLbl>
              <c:layout>
                <c:manualLayout>
                  <c:x val="-0.4751831351830858"/>
                  <c:y val="0.1780630218821054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'15cm'!$D$44:$D$47</c:f>
              <c:numCache>
                <c:formatCode>General</c:formatCode>
                <c:ptCount val="4"/>
                <c:pt idx="0">
                  <c:v>0.75000000000000011</c:v>
                </c:pt>
                <c:pt idx="1">
                  <c:v>1</c:v>
                </c:pt>
                <c:pt idx="2">
                  <c:v>1.25</c:v>
                </c:pt>
                <c:pt idx="3">
                  <c:v>1.5</c:v>
                </c:pt>
              </c:numCache>
            </c:numRef>
          </c:xVal>
          <c:yVal>
            <c:numRef>
              <c:f>'15cm'!$F$44:$F$47</c:f>
              <c:numCache>
                <c:formatCode>General</c:formatCode>
                <c:ptCount val="4"/>
                <c:pt idx="0">
                  <c:v>2.5351515151515152</c:v>
                </c:pt>
                <c:pt idx="1">
                  <c:v>2.5730303030303032</c:v>
                </c:pt>
                <c:pt idx="2">
                  <c:v>2.8736363636363631</c:v>
                </c:pt>
                <c:pt idx="3">
                  <c:v>3.0778787878787877</c:v>
                </c:pt>
              </c:numCache>
            </c:numRef>
          </c:yVal>
        </c:ser>
        <c:ser>
          <c:idx val="1"/>
          <c:order val="1"/>
          <c:tx>
            <c:v>30cm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FF00FF"/>
                </a:solidFill>
                <a:prstDash val="solid"/>
              </a:ln>
            </c:spPr>
            <c:trendlineType val="power"/>
            <c:dispRSqr val="1"/>
            <c:dispEq val="1"/>
            <c:trendlineLbl>
              <c:layout>
                <c:manualLayout>
                  <c:x val="-0.46609869505708051"/>
                  <c:y val="0.24853148362156227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'15cm'!$D$44:$D$47</c:f>
              <c:numCache>
                <c:formatCode>General</c:formatCode>
                <c:ptCount val="4"/>
                <c:pt idx="0">
                  <c:v>0.75000000000000011</c:v>
                </c:pt>
                <c:pt idx="1">
                  <c:v>1</c:v>
                </c:pt>
                <c:pt idx="2">
                  <c:v>1.25</c:v>
                </c:pt>
                <c:pt idx="3">
                  <c:v>1.5</c:v>
                </c:pt>
              </c:numCache>
            </c:numRef>
          </c:xVal>
          <c:yVal>
            <c:numRef>
              <c:f>'15cm'!$G$44:$G$47</c:f>
              <c:numCache>
                <c:formatCode>General</c:formatCode>
                <c:ptCount val="4"/>
                <c:pt idx="0">
                  <c:v>2.4336363636363636</c:v>
                </c:pt>
                <c:pt idx="1">
                  <c:v>2.4499999999999997</c:v>
                </c:pt>
                <c:pt idx="2">
                  <c:v>2.8430303030303032</c:v>
                </c:pt>
                <c:pt idx="3">
                  <c:v>2.9669696969696968</c:v>
                </c:pt>
              </c:numCache>
            </c:numRef>
          </c:yVal>
        </c:ser>
        <c:ser>
          <c:idx val="2"/>
          <c:order val="2"/>
          <c:tx>
            <c:v>45cm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FF00"/>
                </a:solidFill>
                <a:prstDash val="solid"/>
              </a:ln>
            </c:spPr>
            <c:trendlineType val="power"/>
            <c:dispRSqr val="1"/>
            <c:dispEq val="1"/>
            <c:trendlineLbl>
              <c:layout>
                <c:manualLayout>
                  <c:x val="-0.477888632370704"/>
                  <c:y val="0.30853898723799994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FF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'15cm'!$D$44:$D$47</c:f>
              <c:numCache>
                <c:formatCode>General</c:formatCode>
                <c:ptCount val="4"/>
                <c:pt idx="0">
                  <c:v>0.75000000000000011</c:v>
                </c:pt>
                <c:pt idx="1">
                  <c:v>1</c:v>
                </c:pt>
                <c:pt idx="2">
                  <c:v>1.25</c:v>
                </c:pt>
                <c:pt idx="3">
                  <c:v>1.5</c:v>
                </c:pt>
              </c:numCache>
            </c:numRef>
          </c:xVal>
          <c:yVal>
            <c:numRef>
              <c:f>'15cm'!$H$44:$H$47</c:f>
              <c:numCache>
                <c:formatCode>General</c:formatCode>
                <c:ptCount val="4"/>
                <c:pt idx="0">
                  <c:v>2.1230303030303035</c:v>
                </c:pt>
                <c:pt idx="1">
                  <c:v>2.2518181818181811</c:v>
                </c:pt>
                <c:pt idx="2">
                  <c:v>2.7330303030303034</c:v>
                </c:pt>
                <c:pt idx="3">
                  <c:v>2.8439393939393938</c:v>
                </c:pt>
              </c:numCache>
            </c:numRef>
          </c:yVal>
        </c:ser>
        <c:ser>
          <c:idx val="3"/>
          <c:order val="3"/>
          <c:tx>
            <c:v>0cm</c:v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FF0000"/>
                </a:solidFill>
                <a:prstDash val="solid"/>
              </a:ln>
            </c:spPr>
            <c:trendlineType val="power"/>
            <c:dispRSqr val="1"/>
            <c:dispEq val="1"/>
            <c:trendlineLbl>
              <c:layout>
                <c:manualLayout>
                  <c:x val="-0.47467319492153381"/>
                  <c:y val="0.2208808903657265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'15cm'!$D$44:$D$47</c:f>
              <c:numCache>
                <c:formatCode>General</c:formatCode>
                <c:ptCount val="4"/>
                <c:pt idx="0">
                  <c:v>0.75000000000000011</c:v>
                </c:pt>
                <c:pt idx="1">
                  <c:v>1</c:v>
                </c:pt>
                <c:pt idx="2">
                  <c:v>1.25</c:v>
                </c:pt>
                <c:pt idx="3">
                  <c:v>1.5</c:v>
                </c:pt>
              </c:numCache>
            </c:numRef>
          </c:xVal>
          <c:yVal>
            <c:numRef>
              <c:f>'15cm'!$E$44:$E$47</c:f>
              <c:numCache>
                <c:formatCode>General</c:formatCode>
                <c:ptCount val="4"/>
                <c:pt idx="0">
                  <c:v>3.0338888888888897</c:v>
                </c:pt>
                <c:pt idx="1">
                  <c:v>3.3708333333333327</c:v>
                </c:pt>
                <c:pt idx="2">
                  <c:v>3.4993713450292403</c:v>
                </c:pt>
                <c:pt idx="3">
                  <c:v>3.5338011695906437</c:v>
                </c:pt>
              </c:numCache>
            </c:numRef>
          </c:yVal>
        </c:ser>
        <c:dLbls/>
        <c:axId val="92632576"/>
        <c:axId val="92634496"/>
      </c:scatterChart>
      <c:valAx>
        <c:axId val="92632576"/>
        <c:scaling>
          <c:orientation val="minMax"/>
          <c:max val="1.75"/>
          <c:min val="0.5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 (bar)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ar-SA"/>
          </a:p>
        </c:txPr>
        <c:crossAx val="92634496"/>
        <c:crosses val="autoZero"/>
        <c:crossBetween val="midCat"/>
        <c:majorUnit val="0.25"/>
      </c:valAx>
      <c:valAx>
        <c:axId val="92634496"/>
        <c:scaling>
          <c:orientation val="minMax"/>
          <c:min val="2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/>
                  <a:t>Q(l/hr)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crossAx val="92632576"/>
        <c:crosses val="autoZero"/>
        <c:crossBetween val="midCat"/>
        <c:majorUnit val="0.25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81779296880494423"/>
          <c:y val="8.4677419354838704E-2"/>
          <c:w val="8.2529587338560195E-2"/>
          <c:h val="0.30645182457031583"/>
        </c:manualLayout>
      </c:layout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 dirty="0"/>
              <a:t>تصرف المنقط الواحد عند أعماق مختلفة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4086145001345406E-2"/>
          <c:y val="0.13065326633165827"/>
          <c:w val="0.87096888515531168"/>
          <c:h val="0.74623115577889454"/>
        </c:manualLayout>
      </c:layout>
      <c:scatterChart>
        <c:scatterStyle val="lineMarker"/>
        <c:ser>
          <c:idx val="0"/>
          <c:order val="0"/>
          <c:tx>
            <c:v>0.75 bar</c:v>
          </c:tx>
          <c:spPr>
            <a:ln w="28575">
              <a:noFill/>
            </a:ln>
          </c:spPr>
          <c:trendline>
            <c:spPr>
              <a:ln w="3175">
                <a:solidFill>
                  <a:srgbClr val="0000FF"/>
                </a:solidFill>
                <a:prstDash val="solid"/>
              </a:ln>
            </c:spPr>
            <c:trendlineType val="power"/>
            <c:dispRSqr val="1"/>
            <c:dispEq val="1"/>
            <c:trendlineLbl>
              <c:layout>
                <c:manualLayout>
                  <c:x val="-0.38649765945871717"/>
                  <c:y val="9.9487907261674946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00" b="0" i="0" u="none" strike="noStrike" baseline="0">
                        <a:solidFill>
                          <a:srgbClr val="0000FF"/>
                        </a:solidFill>
                        <a:latin typeface="Calibri"/>
                      </a:rPr>
                      <a:t>q= 59.144 h</a:t>
                    </a:r>
                    <a:r>
                      <a:rPr lang="en-US" sz="1000" b="0" i="0" u="none" strike="noStrike" baseline="30000">
                        <a:solidFill>
                          <a:srgbClr val="0000FF"/>
                        </a:solidFill>
                        <a:latin typeface="Calibri"/>
                      </a:rPr>
                      <a:t>0.2917</a:t>
                    </a:r>
                    <a:endParaRPr lang="en-US" sz="1000" b="0" i="0" u="none" strike="noStrike" baseline="0">
                      <a:solidFill>
                        <a:srgbClr val="0000FF"/>
                      </a:solidFill>
                      <a:latin typeface="Calibri"/>
                    </a:endParaRP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00" b="0" i="0" u="none" strike="noStrike" baseline="0">
                        <a:solidFill>
                          <a:srgbClr val="0000FF"/>
                        </a:solidFill>
                        <a:latin typeface="Calibri"/>
                      </a:rPr>
                      <a:t>R² = 0.8888</a:t>
                    </a: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trendline>
            <c:spPr>
              <a:ln w="25400">
                <a:solidFill>
                  <a:srgbClr val="0000FF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9.1060528120561243E-2"/>
                  <c:y val="-0.6989910180825388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'15cm'!$D$53:$D$56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</c:numCache>
            </c:numRef>
          </c:xVal>
          <c:yVal>
            <c:numRef>
              <c:f>'15cm'!$E$53:$E$56</c:f>
              <c:numCache>
                <c:formatCode>General</c:formatCode>
                <c:ptCount val="4"/>
                <c:pt idx="0">
                  <c:v>3.0338888888888897</c:v>
                </c:pt>
                <c:pt idx="1">
                  <c:v>2.5351515151515152</c:v>
                </c:pt>
                <c:pt idx="2">
                  <c:v>2.4336363636363636</c:v>
                </c:pt>
                <c:pt idx="3">
                  <c:v>2.1230303030303035</c:v>
                </c:pt>
              </c:numCache>
            </c:numRef>
          </c:yVal>
        </c:ser>
        <c:ser>
          <c:idx val="1"/>
          <c:order val="1"/>
          <c:tx>
            <c:v>1 bar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969696"/>
              </a:solidFill>
              <a:ln>
                <a:solidFill>
                  <a:srgbClr val="969696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FF00FF"/>
                </a:solidFill>
                <a:prstDash val="solid"/>
              </a:ln>
            </c:spPr>
            <c:trendlineType val="power"/>
            <c:dispRSqr val="1"/>
            <c:dispEq val="1"/>
            <c:trendlineLbl>
              <c:layout>
                <c:manualLayout>
                  <c:x val="-0.39424741978649069"/>
                  <c:y val="0.17885469261192419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00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ar-SA"/>
                </a:p>
              </c:txPr>
            </c:trendlineLbl>
          </c:trendline>
          <c:trendline>
            <c:spPr>
              <a:ln w="25400">
                <a:solidFill>
                  <a:srgbClr val="969696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8.8097553491618838E-2"/>
                  <c:y val="-0.5923053588150726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rgbClr val="96969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'15cm'!$D$53:$D$56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</c:numCache>
            </c:numRef>
          </c:xVal>
          <c:yVal>
            <c:numRef>
              <c:f>'15cm'!$F$53:$F$56</c:f>
              <c:numCache>
                <c:formatCode>General</c:formatCode>
                <c:ptCount val="4"/>
                <c:pt idx="0">
                  <c:v>3.3708333333333327</c:v>
                </c:pt>
                <c:pt idx="1">
                  <c:v>2.5730303030303032</c:v>
                </c:pt>
                <c:pt idx="2">
                  <c:v>2.4499999999999997</c:v>
                </c:pt>
                <c:pt idx="3">
                  <c:v>2.2518181818181811</c:v>
                </c:pt>
              </c:numCache>
            </c:numRef>
          </c:yVal>
        </c:ser>
        <c:ser>
          <c:idx val="2"/>
          <c:order val="2"/>
          <c:tx>
            <c:v>1.25 bar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FF00"/>
                </a:solidFill>
                <a:prstDash val="solid"/>
              </a:ln>
            </c:spPr>
            <c:trendlineType val="power"/>
            <c:dispRSqr val="1"/>
            <c:dispEq val="1"/>
            <c:trendlineLbl>
              <c:layout>
                <c:manualLayout>
                  <c:x val="-0.38245748247286732"/>
                  <c:y val="0.27768852007711115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FF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ar-SA"/>
                </a:p>
              </c:txPr>
            </c:trendlineLbl>
          </c:trendline>
          <c:trendline>
            <c:spPr>
              <a:ln w="25400">
                <a:solidFill>
                  <a:srgbClr val="00FF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8.0307825834693258E-2"/>
                  <c:y val="-0.29019929041533116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FF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'15cm'!$D$53:$D$56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</c:numCache>
            </c:numRef>
          </c:xVal>
          <c:yVal>
            <c:numRef>
              <c:f>'15cm'!$G$53:$G$56</c:f>
              <c:numCache>
                <c:formatCode>General</c:formatCode>
                <c:ptCount val="4"/>
                <c:pt idx="0">
                  <c:v>3.4993713450292403</c:v>
                </c:pt>
                <c:pt idx="1">
                  <c:v>2.8736363636363631</c:v>
                </c:pt>
                <c:pt idx="2">
                  <c:v>2.8430303030303032</c:v>
                </c:pt>
                <c:pt idx="3">
                  <c:v>2.7330303030303034</c:v>
                </c:pt>
              </c:numCache>
            </c:numRef>
          </c:yVal>
        </c:ser>
        <c:ser>
          <c:idx val="3"/>
          <c:order val="3"/>
          <c:tx>
            <c:v>1.5 bar</c:v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FF0000"/>
                </a:solidFill>
                <a:prstDash val="solid"/>
              </a:ln>
            </c:spPr>
            <c:trendlineType val="power"/>
            <c:dispRSqr val="1"/>
            <c:dispEq val="1"/>
            <c:trendlineLbl>
              <c:layout>
                <c:manualLayout>
                  <c:x val="-0.39639104475260406"/>
                  <c:y val="0.1067776206187484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ar-SA"/>
                </a:p>
              </c:txPr>
            </c:trendlineLbl>
          </c:trendline>
          <c:trendline>
            <c:spPr>
              <a:ln w="25400">
                <a:solidFill>
                  <a:srgbClr val="FF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7.8963738048959772E-2"/>
                  <c:y val="-0.14642081800076498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'15cm'!$D$53:$D$56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</c:numCache>
            </c:numRef>
          </c:xVal>
          <c:yVal>
            <c:numRef>
              <c:f>'15cm'!$H$53:$H$56</c:f>
              <c:numCache>
                <c:formatCode>General</c:formatCode>
                <c:ptCount val="4"/>
                <c:pt idx="0">
                  <c:v>3.5338011695906437</c:v>
                </c:pt>
                <c:pt idx="1">
                  <c:v>3.0778787878787877</c:v>
                </c:pt>
                <c:pt idx="2">
                  <c:v>2.9669696969696968</c:v>
                </c:pt>
                <c:pt idx="3">
                  <c:v>2.8439393939393938</c:v>
                </c:pt>
              </c:numCache>
            </c:numRef>
          </c:yVal>
        </c:ser>
        <c:dLbls/>
        <c:axId val="93028352"/>
        <c:axId val="93030272"/>
      </c:scatterChart>
      <c:valAx>
        <c:axId val="93028352"/>
        <c:scaling>
          <c:orientation val="minMax"/>
          <c:max val="45"/>
          <c:min val="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D (cm)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ar-SA"/>
          </a:p>
        </c:txPr>
        <c:crossAx val="93030272"/>
        <c:crosses val="autoZero"/>
        <c:crossBetween val="midCat"/>
        <c:majorUnit val="15"/>
      </c:valAx>
      <c:valAx>
        <c:axId val="93030272"/>
        <c:scaling>
          <c:orientation val="minMax"/>
          <c:min val="2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/>
                  <a:t>Q(l/hr)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crossAx val="93028352"/>
        <c:crosses val="autoZero"/>
        <c:crossBetween val="midCat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85618394060485481"/>
          <c:y val="0.15326634087544391"/>
          <c:w val="0.12365610615589541"/>
          <c:h val="0.21608046082426058"/>
        </c:manualLayout>
      </c:layout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hart>
    <c:title>
      <c:tx>
        <c:rich>
          <a:bodyPr/>
          <a:lstStyle/>
          <a:p>
            <a:pPr>
              <a:defRPr/>
            </a:pPr>
            <a:r>
              <a:rPr lang="ar-SA" dirty="0"/>
              <a:t>نسبة انخفاض التصرف عن التصرف السطحي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4319498508987437E-2"/>
          <c:y val="0.10282268186771699"/>
          <c:w val="0.70739623881740554"/>
          <c:h val="0.76209752443131429"/>
        </c:manualLayout>
      </c:layout>
      <c:scatterChart>
        <c:scatterStyle val="lineMarker"/>
        <c:ser>
          <c:idx val="0"/>
          <c:order val="0"/>
          <c:tx>
            <c:v>0.75 bar</c:v>
          </c:tx>
          <c:spPr>
            <a:ln w="28575">
              <a:noFill/>
            </a:ln>
          </c:spPr>
          <c:trendline>
            <c:spPr>
              <a:ln w="25400">
                <a:solidFill>
                  <a:srgbClr val="0000FF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48251718785060865"/>
                  <c:y val="0.29873895636308151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'15cm'!$D$68:$D$70</c:f>
              <c:numCache>
                <c:formatCode>General</c:formatCode>
                <c:ptCount val="3"/>
                <c:pt idx="0">
                  <c:v>15</c:v>
                </c:pt>
                <c:pt idx="1">
                  <c:v>30</c:v>
                </c:pt>
                <c:pt idx="2">
                  <c:v>45</c:v>
                </c:pt>
              </c:numCache>
            </c:numRef>
          </c:xVal>
          <c:yVal>
            <c:numRef>
              <c:f>'15cm'!$M$68:$M$70</c:f>
              <c:numCache>
                <c:formatCode>General</c:formatCode>
                <c:ptCount val="3"/>
                <c:pt idx="0">
                  <c:v>16.438880657888205</c:v>
                </c:pt>
                <c:pt idx="1">
                  <c:v>19.784921176607718</c:v>
                </c:pt>
                <c:pt idx="2">
                  <c:v>30.022806345824133</c:v>
                </c:pt>
              </c:numCache>
            </c:numRef>
          </c:yVal>
        </c:ser>
        <c:ser>
          <c:idx val="1"/>
          <c:order val="1"/>
          <c:tx>
            <c:v>1.0 bar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FF00FF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47721028202337989"/>
                  <c:y val="0.16174418748837499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'15cm'!$D$68:$D$70</c:f>
              <c:numCache>
                <c:formatCode>General</c:formatCode>
                <c:ptCount val="3"/>
                <c:pt idx="0">
                  <c:v>15</c:v>
                </c:pt>
                <c:pt idx="1">
                  <c:v>30</c:v>
                </c:pt>
                <c:pt idx="2">
                  <c:v>45</c:v>
                </c:pt>
              </c:numCache>
            </c:numRef>
          </c:xVal>
          <c:yVal>
            <c:numRef>
              <c:f>'15cm'!$N$68:$N$70</c:f>
              <c:numCache>
                <c:formatCode>General</c:formatCode>
                <c:ptCount val="3"/>
                <c:pt idx="0">
                  <c:v>23.667827845825361</c:v>
                </c:pt>
                <c:pt idx="1">
                  <c:v>27.31767614338689</c:v>
                </c:pt>
                <c:pt idx="2">
                  <c:v>33.196988425665793</c:v>
                </c:pt>
              </c:numCache>
            </c:numRef>
          </c:yVal>
        </c:ser>
        <c:ser>
          <c:idx val="2"/>
          <c:order val="2"/>
          <c:tx>
            <c:v>1.25 bar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993366"/>
              </a:solidFill>
              <a:ln>
                <a:solidFill>
                  <a:srgbClr val="993366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993366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48462043393149407"/>
                  <c:y val="3.8333932667865347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'15cm'!$D$68:$D$70</c:f>
              <c:numCache>
                <c:formatCode>General</c:formatCode>
                <c:ptCount val="3"/>
                <c:pt idx="0">
                  <c:v>15</c:v>
                </c:pt>
                <c:pt idx="1">
                  <c:v>30</c:v>
                </c:pt>
                <c:pt idx="2">
                  <c:v>45</c:v>
                </c:pt>
              </c:numCache>
            </c:numRef>
          </c:xVal>
          <c:yVal>
            <c:numRef>
              <c:f>'15cm'!$O$68:$O$70</c:f>
              <c:numCache>
                <c:formatCode>General</c:formatCode>
                <c:ptCount val="3"/>
                <c:pt idx="0">
                  <c:v>17.88135409755002</c:v>
                </c:pt>
                <c:pt idx="1">
                  <c:v>18.7559700667736</c:v>
                </c:pt>
                <c:pt idx="2">
                  <c:v>21.89939181754756</c:v>
                </c:pt>
              </c:numCache>
            </c:numRef>
          </c:yVal>
        </c:ser>
        <c:ser>
          <c:idx val="3"/>
          <c:order val="3"/>
          <c:tx>
            <c:v>1.5 bar</c:v>
          </c:tx>
          <c:spPr>
            <a:ln w="28575">
              <a:noFill/>
            </a:ln>
          </c:spPr>
          <c:marker>
            <c:symbol val="x"/>
            <c:size val="5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339966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47572825164175708"/>
                  <c:y val="0.19197767995535986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3399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ar-SA"/>
                </a:p>
              </c:txPr>
            </c:trendlineLbl>
          </c:trendline>
          <c:xVal>
            <c:numRef>
              <c:f>'15cm'!$D$68:$D$70</c:f>
              <c:numCache>
                <c:formatCode>General</c:formatCode>
                <c:ptCount val="3"/>
                <c:pt idx="0">
                  <c:v>15</c:v>
                </c:pt>
                <c:pt idx="1">
                  <c:v>30</c:v>
                </c:pt>
                <c:pt idx="2">
                  <c:v>45</c:v>
                </c:pt>
              </c:numCache>
            </c:numRef>
          </c:xVal>
          <c:yVal>
            <c:numRef>
              <c:f>'15cm'!$P$68:$P$70</c:f>
              <c:numCache>
                <c:formatCode>General</c:formatCode>
                <c:ptCount val="3"/>
                <c:pt idx="0">
                  <c:v>12.901755357239599</c:v>
                </c:pt>
                <c:pt idx="1">
                  <c:v>16.040276331863033</c:v>
                </c:pt>
                <c:pt idx="2">
                  <c:v>19.521805063275945</c:v>
                </c:pt>
              </c:numCache>
            </c:numRef>
          </c:yVal>
        </c:ser>
        <c:dLbls/>
        <c:axId val="93233920"/>
        <c:axId val="93235840"/>
      </c:scatterChart>
      <c:valAx>
        <c:axId val="93233920"/>
        <c:scaling>
          <c:orientation val="minMax"/>
          <c:max val="45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D (cm)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ar-SA"/>
          </a:p>
        </c:txPr>
        <c:crossAx val="93235840"/>
        <c:crosses val="autoZero"/>
        <c:crossBetween val="midCat"/>
        <c:majorUnit val="15"/>
      </c:valAx>
      <c:valAx>
        <c:axId val="93235840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dQ(%)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crossAx val="93233920"/>
        <c:crosses val="autoZero"/>
        <c:crossBetween val="midCat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86709632071761478"/>
          <c:y val="7.0564604082024016E-2"/>
          <c:w val="0.11146850533162633"/>
          <c:h val="0.21370981595337113"/>
        </c:manualLayout>
      </c:layout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6B4413-DDAA-441A-9443-28FDD54C345C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53B8D7-C52E-4D2B-B0EA-7D8B6A7536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00345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72696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99187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945756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017665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6410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55941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70773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07881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B8D7-C52E-4D2B-B0EA-7D8B6A753613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03/08/36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640960" cy="1800200"/>
          </a:xfrm>
        </p:spPr>
        <p:txBody>
          <a:bodyPr>
            <a:no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  <a:cs typeface="Simplified Arabic" pitchFamily="2" charset="-78"/>
              </a:rPr>
              <a:t>تأثير </a:t>
            </a:r>
            <a:r>
              <a:rPr lang="ar-SA" sz="3200" b="1" dirty="0">
                <a:solidFill>
                  <a:srgbClr val="C00000"/>
                </a:solidFill>
                <a:cs typeface="Simplified Arabic" pitchFamily="2" charset="-78"/>
              </a:rPr>
              <a:t>عمق الأنبوب في التربة على أداء خطوط التنقيط </a:t>
            </a:r>
            <a:r>
              <a:rPr lang="ar-SA" sz="3200" b="1" dirty="0" smtClean="0">
                <a:solidFill>
                  <a:srgbClr val="C00000"/>
                </a:solidFill>
                <a:cs typeface="Simplified Arabic" pitchFamily="2" charset="-78"/>
              </a:rPr>
              <a:t/>
            </a:r>
            <a:br>
              <a:rPr lang="ar-SA" sz="3200" b="1" dirty="0" smtClean="0">
                <a:solidFill>
                  <a:srgbClr val="C00000"/>
                </a:solidFill>
                <a:cs typeface="Simplified Arabic" pitchFamily="2" charset="-78"/>
              </a:rPr>
            </a:br>
            <a:r>
              <a:rPr lang="ar-SA" sz="3200" b="1" dirty="0" smtClean="0">
                <a:solidFill>
                  <a:srgbClr val="C00000"/>
                </a:solidFill>
                <a:cs typeface="Simplified Arabic" pitchFamily="2" charset="-78"/>
              </a:rPr>
              <a:t>تحت السطحية</a:t>
            </a:r>
            <a:r>
              <a:rPr lang="ar-SA" sz="3200" b="1" dirty="0" smtClean="0">
                <a:solidFill>
                  <a:srgbClr val="FF0000"/>
                </a:solidFill>
                <a:cs typeface="Simplified Arabic" pitchFamily="2" charset="-78"/>
              </a:rPr>
              <a:t/>
            </a:r>
            <a:br>
              <a:rPr lang="ar-SA" sz="3200" b="1" dirty="0" smtClean="0">
                <a:solidFill>
                  <a:srgbClr val="FF0000"/>
                </a:solidFill>
                <a:cs typeface="Simplified Arabic" pitchFamily="2" charset="-78"/>
              </a:rPr>
            </a:br>
            <a:r>
              <a:rPr lang="ar-SA" sz="16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/>
            </a:r>
            <a:br>
              <a:rPr lang="ar-SA" sz="16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</a:br>
            <a:r>
              <a:rPr lang="ar-SA" sz="24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Simplified Arabic" pitchFamily="2" charset="-78"/>
              </a:rPr>
              <a:t>مشروع تخرج 2</a:t>
            </a:r>
            <a:endParaRPr lang="ar-SA" b="1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cs typeface="Simplified Arabic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67544" y="3501008"/>
            <a:ext cx="820891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إعداد الــطــالب :</a:t>
            </a:r>
          </a:p>
          <a:p>
            <a:pPr algn="ctr"/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محمد عبد الله العقيل</a:t>
            </a:r>
          </a:p>
          <a:p>
            <a:r>
              <a:rPr lang="ar-S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إشــراف : </a:t>
            </a:r>
            <a:endParaRPr lang="ar-S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itchFamily="2" charset="-78"/>
            </a:endParaRPr>
          </a:p>
          <a:p>
            <a:pPr algn="ctr"/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أ.د.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 أحمد ابراهيم العمود</a:t>
            </a:r>
          </a:p>
          <a:p>
            <a:pPr algn="ctr"/>
            <a:endParaRPr lang="ar-S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itchFamily="2" charset="-78"/>
            </a:endParaRPr>
          </a:p>
          <a:p>
            <a:pPr algn="ctr"/>
            <a:r>
              <a:rPr lang="ar-SA" sz="3200" b="1" dirty="0"/>
              <a:t>شعبان 1436هـ</a:t>
            </a:r>
            <a:endParaRPr lang="en-US" sz="3200" dirty="0"/>
          </a:p>
          <a:p>
            <a:pPr algn="ctr"/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itchFamily="2" charset="-78"/>
            </a:endParaRPr>
          </a:p>
        </p:txBody>
      </p:sp>
      <p:pic>
        <p:nvPicPr>
          <p:cNvPr id="7" name="Picture 2" descr="C:\Users\Administrator\Desktop\dams03-drip-irrigation-israel_13203_600x4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4221088"/>
            <a:ext cx="2911875" cy="23885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877272" y="149732"/>
            <a:ext cx="20872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8" algn="l"/>
              </a:tabLst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2" charset="-78"/>
                <a:ea typeface="Times New Roman" pitchFamily="18" charset="0"/>
                <a:cs typeface="Traditional Arabic" pitchFamily="2" charset="-78"/>
              </a:rPr>
              <a:t>	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2" charset="-78"/>
                <a:ea typeface="Times New Roman" pitchFamily="18" charset="0"/>
                <a:cs typeface="Traditional Arabic" pitchFamily="2" charset="-78"/>
              </a:rPr>
              <a:t>  جامعة الملك سعود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8" algn="l"/>
              </a:tabLst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2" charset="-78"/>
                <a:ea typeface="Times New Roman" pitchFamily="18" charset="0"/>
                <a:cs typeface="Traditional Arabic" pitchFamily="2" charset="-78"/>
              </a:rPr>
              <a:t>كلية علوم الأغذية والزراعة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8" algn="l"/>
              </a:tabLst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2" charset="-78"/>
                <a:ea typeface="Times New Roman" pitchFamily="18" charset="0"/>
                <a:cs typeface="Traditional Arabic" pitchFamily="2" charset="-78"/>
              </a:rPr>
              <a:t>	قسم الهندسة الزراعية</a:t>
            </a:r>
            <a:endPara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صورة 8" descr="ksu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0851" y="260648"/>
            <a:ext cx="1907704" cy="74125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معايير التقييم</a:t>
            </a:r>
            <a:endParaRPr kumimoji="0" lang="ar-SA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560325969"/>
              </p:ext>
            </p:extLst>
          </p:nvPr>
        </p:nvGraphicFramePr>
        <p:xfrm>
          <a:off x="755576" y="1667272"/>
          <a:ext cx="2044700" cy="609600"/>
        </p:xfrm>
        <a:graphic>
          <a:graphicData uri="http://schemas.openxmlformats.org/presentationml/2006/ole">
            <p:oleObj spid="_x0000_s55427" name="Equation" r:id="rId4" imgW="2044700" imgH="609600" progId="Equation.3">
              <p:embed/>
            </p:oleObj>
          </a:graphicData>
        </a:graphic>
      </p:graphicFrame>
      <p:sp>
        <p:nvSpPr>
          <p:cNvPr id="7" name="مستطيل 6"/>
          <p:cNvSpPr/>
          <p:nvPr/>
        </p:nvSpPr>
        <p:spPr>
          <a:xfrm>
            <a:off x="6063787" y="1394503"/>
            <a:ext cx="2848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C00000"/>
                </a:solidFill>
                <a:cs typeface="Simplified Arabic" pitchFamily="2" charset="-78"/>
              </a:rPr>
              <a:t>معامل الانتظام التصميمي:</a:t>
            </a:r>
            <a:r>
              <a:rPr lang="en-US" sz="2400" b="1" dirty="0">
                <a:solidFill>
                  <a:srgbClr val="C00000"/>
                </a:solidFill>
                <a:cs typeface="Simplified Arabic" pitchFamily="2" charset="-78"/>
              </a:rPr>
              <a:t> </a:t>
            </a:r>
            <a:endParaRPr lang="ar-SA" sz="2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368844" y="1900684"/>
            <a:ext cx="7543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حيث </a:t>
            </a:r>
            <a:r>
              <a:rPr lang="ar-SA" sz="1600" dirty="0" err="1">
                <a:cs typeface="Simplified Arabic" pitchFamily="2" charset="-78"/>
              </a:rPr>
              <a:t>أن :</a:t>
            </a:r>
            <a:endParaRPr lang="ar-SA" sz="1600" dirty="0">
              <a:cs typeface="Simplified Arabic" pitchFamily="2" charset="-78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</a:t>
            </a:r>
            <a:r>
              <a:rPr lang="en-US" sz="1600" dirty="0">
                <a:cs typeface="Simplified Arabic" pitchFamily="2" charset="-78"/>
              </a:rPr>
              <a:t>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/>
              <a:t>      </a:t>
            </a:r>
            <a:r>
              <a:rPr lang="ar-SA" sz="1600" dirty="0">
                <a:cs typeface="Simplified Arabic" pitchFamily="2" charset="-78"/>
              </a:rPr>
              <a:t>	= معامل الانتظام التصميمي لنظام التنقيط.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</a:t>
            </a:r>
            <a:r>
              <a:rPr lang="en-US" sz="1600" dirty="0">
                <a:cs typeface="Simplified Arabic" pitchFamily="2" charset="-78"/>
              </a:rPr>
              <a:t>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/>
              <a:t>      </a:t>
            </a:r>
            <a:r>
              <a:rPr lang="ar-SA" sz="1600" dirty="0">
                <a:cs typeface="Simplified Arabic" pitchFamily="2" charset="-78"/>
              </a:rPr>
              <a:t>	= عدد </a:t>
            </a:r>
            <a:r>
              <a:rPr lang="ar-SA" sz="1600" dirty="0" err="1">
                <a:cs typeface="Simplified Arabic" pitchFamily="2" charset="-78"/>
              </a:rPr>
              <a:t>المنقطات</a:t>
            </a:r>
            <a:r>
              <a:rPr lang="ar-SA" sz="1600" dirty="0">
                <a:cs typeface="Simplified Arabic" pitchFamily="2" charset="-78"/>
              </a:rPr>
              <a:t> لكل شجرة في الحقل.</a:t>
            </a:r>
            <a:endParaRPr lang="en-US" sz="3200" dirty="0"/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</a:t>
            </a:r>
            <a:r>
              <a:rPr lang="en-US" sz="1600" dirty="0">
                <a:cs typeface="Simplified Arabic" pitchFamily="2" charset="-78"/>
              </a:rPr>
              <a:t>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/>
              <a:t>         </a:t>
            </a:r>
            <a:r>
              <a:rPr lang="ar-SA" sz="1600" dirty="0">
                <a:cs typeface="Simplified Arabic" pitchFamily="2" charset="-78"/>
              </a:rPr>
              <a:t>	= متوسط تصرف الربع الأقل </a:t>
            </a:r>
            <a:r>
              <a:rPr lang="ar-SA" sz="1600" dirty="0" err="1">
                <a:cs typeface="Simplified Arabic" pitchFamily="2" charset="-78"/>
              </a:rPr>
              <a:t>للمنقطات</a:t>
            </a:r>
            <a:r>
              <a:rPr lang="ar-SA" sz="1600" dirty="0">
                <a:cs typeface="Simplified Arabic" pitchFamily="2" charset="-78"/>
              </a:rPr>
              <a:t> أو متوسط تصرف </a:t>
            </a:r>
            <a:r>
              <a:rPr lang="ar-SA" sz="1600" dirty="0" err="1">
                <a:cs typeface="Simplified Arabic" pitchFamily="2" charset="-78"/>
              </a:rPr>
              <a:t>الحجوم</a:t>
            </a:r>
            <a:r>
              <a:rPr lang="ar-SA" sz="1600" dirty="0">
                <a:cs typeface="Simplified Arabic" pitchFamily="2" charset="-78"/>
              </a:rPr>
              <a:t> المتجمعة منها.</a:t>
            </a:r>
            <a:r>
              <a:rPr lang="en-US" sz="1600" dirty="0">
                <a:cs typeface="Simplified Arabic" pitchFamily="2" charset="-78"/>
              </a:rPr>
              <a:t>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676872" y="3068960"/>
            <a:ext cx="63596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معامل الانتظام الحقلي: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Simplified Arabic" pitchFamily="2" charset="-78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5745192"/>
              </p:ext>
            </p:extLst>
          </p:nvPr>
        </p:nvGraphicFramePr>
        <p:xfrm>
          <a:off x="683568" y="3429000"/>
          <a:ext cx="1400051" cy="682147"/>
        </p:xfrm>
        <a:graphic>
          <a:graphicData uri="http://schemas.openxmlformats.org/presentationml/2006/ole">
            <p:oleObj spid="_x0000_s55428" name="Equation" r:id="rId5" imgW="990170" imgH="482391" progId="Equation.3">
              <p:embed/>
            </p:oleObj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331640" y="3861048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حيث </a:t>
            </a:r>
            <a:r>
              <a:rPr lang="ar-SA" sz="1600" dirty="0" err="1">
                <a:cs typeface="Simplified Arabic" pitchFamily="2" charset="-78"/>
              </a:rPr>
              <a:t>أن :</a:t>
            </a:r>
            <a:endParaRPr lang="ar-SA" sz="1600" dirty="0">
              <a:cs typeface="Simplified Arabic" pitchFamily="2" charset="-78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</a:t>
            </a:r>
            <a:r>
              <a:rPr lang="en-US" sz="1600" dirty="0">
                <a:cs typeface="Simplified Arabic" pitchFamily="2" charset="-78"/>
              </a:rPr>
              <a:t>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/>
              <a:t>      </a:t>
            </a:r>
            <a:r>
              <a:rPr lang="ar-SA" sz="1600" dirty="0">
                <a:cs typeface="Simplified Arabic" pitchFamily="2" charset="-78"/>
              </a:rPr>
              <a:t>	= معامل الانتظام </a:t>
            </a:r>
            <a:r>
              <a:rPr lang="ar-SA" sz="1600" dirty="0" err="1">
                <a:cs typeface="Simplified Arabic" pitchFamily="2" charset="-78"/>
              </a:rPr>
              <a:t>الحقلي </a:t>
            </a:r>
            <a:r>
              <a:rPr lang="ar-SA" sz="1600" dirty="0">
                <a:cs typeface="Simplified Arabic" pitchFamily="2" charset="-78"/>
              </a:rPr>
              <a:t>(نسبة مئوية</a:t>
            </a:r>
            <a:r>
              <a:rPr lang="ar-SA" sz="1600" dirty="0" err="1">
                <a:cs typeface="Simplified Arabic" pitchFamily="2" charset="-78"/>
              </a:rPr>
              <a:t>)</a:t>
            </a:r>
            <a:r>
              <a:rPr lang="en-US" sz="1600" dirty="0">
                <a:cs typeface="Simplified Arabic" pitchFamily="2" charset="-78"/>
              </a:rPr>
              <a:t>. 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01488" y="4746848"/>
            <a:ext cx="8763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معامل الانتظام الحقلي المطلق: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Simplified Arabic" pitchFamily="2" charset="-78"/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90912613"/>
              </p:ext>
            </p:extLst>
          </p:nvPr>
        </p:nvGraphicFramePr>
        <p:xfrm>
          <a:off x="435496" y="5085184"/>
          <a:ext cx="2192288" cy="687700"/>
        </p:xfrm>
        <a:graphic>
          <a:graphicData uri="http://schemas.openxmlformats.org/presentationml/2006/ole">
            <p:oleObj spid="_x0000_s55429" name="Equation" r:id="rId6" imgW="1701800" imgH="533400" progId="Equation.3">
              <p:embed/>
            </p:oleObj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20688" y="5517232"/>
            <a:ext cx="75438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حيث </a:t>
            </a:r>
            <a:r>
              <a:rPr lang="ar-SA" sz="1600" dirty="0" err="1">
                <a:cs typeface="Simplified Arabic" pitchFamily="2" charset="-78"/>
              </a:rPr>
              <a:t>أن :</a:t>
            </a:r>
            <a:endParaRPr lang="ar-SA" sz="1600" dirty="0">
              <a:cs typeface="Simplified Arabic" pitchFamily="2" charset="-78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     </a:t>
            </a:r>
            <a:r>
              <a:rPr lang="en-US" sz="1600" dirty="0">
                <a:cs typeface="Simplified Arabic" pitchFamily="2" charset="-78"/>
              </a:rPr>
              <a:t>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/>
              <a:t>  </a:t>
            </a:r>
            <a:r>
              <a:rPr lang="ar-SA" sz="1600" dirty="0">
                <a:cs typeface="Simplified Arabic" pitchFamily="2" charset="-78"/>
              </a:rPr>
              <a:t>= معامل الانتظام الحقلي </a:t>
            </a:r>
            <a:r>
              <a:rPr lang="ar-SA" sz="1600" dirty="0" err="1">
                <a:cs typeface="Simplified Arabic" pitchFamily="2" charset="-78"/>
              </a:rPr>
              <a:t>المطلق.</a:t>
            </a:r>
            <a:r>
              <a:rPr lang="ar-SA" sz="1600" dirty="0">
                <a:cs typeface="Simplified Arabic" pitchFamily="2" charset="-78"/>
              </a:rPr>
              <a:t>	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    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ar-SA" sz="1600" dirty="0">
                <a:cs typeface="Simplified Arabic" pitchFamily="2" charset="-78"/>
              </a:rPr>
              <a:t>	= متوسط أكبر </a:t>
            </a:r>
            <a:r>
              <a:rPr lang="ar-SA" sz="1600" dirty="0" err="1">
                <a:cs typeface="Simplified Arabic" pitchFamily="2" charset="-78"/>
              </a:rPr>
              <a:t>ثمن </a:t>
            </a:r>
            <a:r>
              <a:rPr lang="ar-SA" sz="1600" dirty="0">
                <a:cs typeface="Simplified Arabic" pitchFamily="2" charset="-78"/>
              </a:rPr>
              <a:t>(1/8)  من تصرفات </a:t>
            </a:r>
            <a:r>
              <a:rPr lang="ar-SA" sz="1600" dirty="0" err="1">
                <a:cs typeface="Simplified Arabic" pitchFamily="2" charset="-78"/>
              </a:rPr>
              <a:t>المنقطات.</a:t>
            </a:r>
            <a:r>
              <a:rPr lang="en-US" sz="1600" dirty="0">
                <a:cs typeface="Simplified Arabic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921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فرعي 5"/>
          <p:cNvSpPr txBox="1">
            <a:spLocks/>
          </p:cNvSpPr>
          <p:nvPr/>
        </p:nvSpPr>
        <p:spPr>
          <a:xfrm>
            <a:off x="827584" y="5373216"/>
            <a:ext cx="64008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r" defTabSz="914400" rtl="1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r" defTabSz="914400" rtl="1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r" defTabSz="914400" rtl="1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r" defTabSz="914400" rtl="1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rgbClr val="C00000"/>
                </a:solidFill>
                <a:cs typeface="Simplified Arabic" pitchFamily="2" charset="-78"/>
              </a:rPr>
              <a:t>Netafim</a:t>
            </a:r>
            <a:r>
              <a:rPr lang="en-US" b="1" dirty="0" smtClean="0">
                <a:solidFill>
                  <a:srgbClr val="C00000"/>
                </a:solidFill>
                <a:cs typeface="Simplified Arabic" pitchFamily="2" charset="-7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cs typeface="Simplified Arabic" pitchFamily="2" charset="-78"/>
              </a:rPr>
              <a:t>uniram</a:t>
            </a:r>
            <a:endParaRPr lang="ar-SA" dirty="0"/>
          </a:p>
        </p:txBody>
      </p:sp>
      <p:graphicFrame>
        <p:nvGraphicFramePr>
          <p:cNvPr id="9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96035230"/>
              </p:ext>
            </p:extLst>
          </p:nvPr>
        </p:nvGraphicFramePr>
        <p:xfrm>
          <a:off x="323528" y="1124744"/>
          <a:ext cx="8640960" cy="417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8584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3862677730"/>
              </p:ext>
            </p:extLst>
          </p:nvPr>
        </p:nvGraphicFramePr>
        <p:xfrm>
          <a:off x="323528" y="1628800"/>
          <a:ext cx="8569647" cy="38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مستطيل 5"/>
          <p:cNvSpPr/>
          <p:nvPr/>
        </p:nvSpPr>
        <p:spPr>
          <a:xfrm>
            <a:off x="3925581" y="6021288"/>
            <a:ext cx="2332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cs typeface="Simplified Arabic" pitchFamily="2" charset="-78"/>
              </a:rPr>
              <a:t>Saudi drip - Reef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17249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937619713"/>
              </p:ext>
            </p:extLst>
          </p:nvPr>
        </p:nvGraphicFramePr>
        <p:xfrm>
          <a:off x="179512" y="836712"/>
          <a:ext cx="87129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مستطيل 5"/>
          <p:cNvSpPr/>
          <p:nvPr/>
        </p:nvSpPr>
        <p:spPr>
          <a:xfrm>
            <a:off x="3515594" y="5013176"/>
            <a:ext cx="2417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cs typeface="Simplified Arabic" pitchFamily="2" charset="-78"/>
              </a:rPr>
              <a:t>Saudi Drip – Rein</a:t>
            </a:r>
          </a:p>
        </p:txBody>
      </p:sp>
    </p:spTree>
    <p:extLst>
      <p:ext uri="{BB962C8B-B14F-4D97-AF65-F5344CB8AC3E}">
        <p14:creationId xmlns:p14="http://schemas.microsoft.com/office/powerpoint/2010/main" xmlns="" val="23167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90872" y="520088"/>
            <a:ext cx="8229600" cy="1252728"/>
          </a:xfrm>
        </p:spPr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التجارب الحقلية: </a:t>
            </a:r>
            <a:r>
              <a:rPr lang="en-US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</a:br>
            <a:endParaRPr lang="ar-SA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640959" cy="5400600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بعد إجراء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التجربة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المعمليه لابد من اجراء تجربه </a:t>
            </a:r>
            <a:r>
              <a:rPr lang="ar-SA" sz="2600" dirty="0" err="1" smtClean="0">
                <a:latin typeface="Simplified Arabic" pitchFamily="18" charset="-78"/>
                <a:cs typeface="Simplified Arabic" pitchFamily="18" charset="-78"/>
              </a:rPr>
              <a:t>حقليه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(على تربة رملية </a:t>
            </a:r>
            <a:r>
              <a:rPr lang="ar-SA" sz="2600" dirty="0" err="1" smtClean="0">
                <a:latin typeface="Simplified Arabic" pitchFamily="18" charset="-78"/>
                <a:cs typeface="Simplified Arabic" pitchFamily="18" charset="-78"/>
              </a:rPr>
              <a:t>طميية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)،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لمقارنتها بالنتائج المعطاة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المعمل , وللتأكد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من أهم نقطه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وهي التصرف الحقلي ومقدار تغيره مع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العمق بالنسبة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للأنبوب المدفون،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على أعماق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مختلفة 15سم-30سم-45سم.</a:t>
            </a:r>
            <a:endParaRPr lang="en-US" sz="26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تم عمل شبكه لخط رئيسي يتكون من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مصدر الماء- المضخة – مقياس ضغط- فلتر-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محبس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يدوي- محبس عدم رجوع ).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يتفرع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الخط الرئيسي إلى ثلاث خطوط فرعيه كل خط فرعي يحتوي على ثلاث خطوط حامله للمنقطات .</a:t>
            </a:r>
            <a:endParaRPr lang="en-US" sz="26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الأعماق التي وضعت فيها انابيب التنقيط كانت مرتبه على الأعماق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التالية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:</a:t>
            </a:r>
            <a:endParaRPr lang="en-US" sz="2600" dirty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15سم – 30 سم- 45 سم على جميع الخطوط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الحاملة للمنقطات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6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في كل خط من الخطوط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الحاملة للمنقطات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تم وضع مقياس للضغط في بداية الخط ونهايته للتأكد من الضغط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تم تركيب جهاز لقياس التصرف في بداية جميع الخطوط الحاملة للمنقطات.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6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600" dirty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0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quarter" idx="14"/>
          </p:nvPr>
        </p:nvSpPr>
        <p:spPr>
          <a:xfrm>
            <a:off x="323528" y="332656"/>
            <a:ext cx="8568952" cy="6408712"/>
          </a:xfrm>
        </p:spPr>
        <p:txBody>
          <a:bodyPr/>
          <a:lstStyle/>
          <a:p>
            <a:pPr lvl="8"/>
            <a:endParaRPr lang="ar-SA" dirty="0" smtClean="0"/>
          </a:p>
          <a:p>
            <a:pPr lvl="8"/>
            <a:endParaRPr lang="ar-SA" dirty="0"/>
          </a:p>
          <a:p>
            <a:pPr lvl="8"/>
            <a:endParaRPr lang="ar-SA" dirty="0" smtClean="0"/>
          </a:p>
          <a:p>
            <a:pPr lvl="8"/>
            <a:endParaRPr lang="ar-SA" dirty="0"/>
          </a:p>
        </p:txBody>
      </p:sp>
      <p:sp>
        <p:nvSpPr>
          <p:cNvPr id="5" name="Text Box 85"/>
          <p:cNvSpPr txBox="1">
            <a:spLocks noChangeArrowheads="1"/>
          </p:cNvSpPr>
          <p:nvPr/>
        </p:nvSpPr>
        <p:spPr bwMode="auto">
          <a:xfrm>
            <a:off x="1466850" y="675958"/>
            <a:ext cx="1276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عدادات المياه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86"/>
          <p:cNvSpPr txBox="1">
            <a:spLocks noChangeArrowheads="1"/>
          </p:cNvSpPr>
          <p:nvPr/>
        </p:nvSpPr>
        <p:spPr bwMode="auto">
          <a:xfrm>
            <a:off x="2428875" y="3121978"/>
            <a:ext cx="1276350" cy="77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manual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valve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7"/>
          <p:cNvSpPr txBox="1">
            <a:spLocks noChangeArrowheads="1"/>
          </p:cNvSpPr>
          <p:nvPr/>
        </p:nvSpPr>
        <p:spPr bwMode="auto">
          <a:xfrm>
            <a:off x="7600950" y="2868613"/>
            <a:ext cx="1276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Water source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92"/>
          <p:cNvSpPr txBox="1">
            <a:spLocks noChangeArrowheads="1"/>
          </p:cNvSpPr>
          <p:nvPr/>
        </p:nvSpPr>
        <p:spPr bwMode="auto">
          <a:xfrm>
            <a:off x="3438525" y="3748723"/>
            <a:ext cx="59055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6m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94"/>
          <p:cNvSpPr txBox="1">
            <a:spLocks noChangeArrowheads="1"/>
          </p:cNvSpPr>
          <p:nvPr/>
        </p:nvSpPr>
        <p:spPr bwMode="auto">
          <a:xfrm>
            <a:off x="4095750" y="2954338"/>
            <a:ext cx="390525" cy="43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فلتر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5"/>
          <p:cNvSpPr txBox="1">
            <a:spLocks noChangeArrowheads="1"/>
          </p:cNvSpPr>
          <p:nvPr/>
        </p:nvSpPr>
        <p:spPr bwMode="auto">
          <a:xfrm>
            <a:off x="4981575" y="2954338"/>
            <a:ext cx="847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مقياس ضغط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5810250" y="2953068"/>
            <a:ext cx="857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صمام بوابي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97"/>
          <p:cNvSpPr txBox="1">
            <a:spLocks noChangeArrowheads="1"/>
          </p:cNvSpPr>
          <p:nvPr/>
        </p:nvSpPr>
        <p:spPr bwMode="auto">
          <a:xfrm>
            <a:off x="6848475" y="2995613"/>
            <a:ext cx="704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مضخة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رابط مستقيم 2"/>
          <p:cNvSpPr>
            <a:spLocks/>
          </p:cNvSpPr>
          <p:nvPr/>
        </p:nvSpPr>
        <p:spPr bwMode="auto">
          <a:xfrm flipH="1">
            <a:off x="8132445" y="3215323"/>
            <a:ext cx="485775" cy="371475"/>
          </a:xfrm>
          <a:prstGeom prst="line">
            <a:avLst/>
          </a:prstGeom>
          <a:noFill/>
          <a:ln w="38100">
            <a:solidFill>
              <a:srgbClr val="4579B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7" name="مستطيل 1"/>
          <p:cNvSpPr>
            <a:spLocks/>
          </p:cNvSpPr>
          <p:nvPr/>
        </p:nvSpPr>
        <p:spPr bwMode="auto">
          <a:xfrm>
            <a:off x="8103870" y="3215323"/>
            <a:ext cx="514350" cy="409575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" name="رابط مستقيم 3"/>
          <p:cNvSpPr>
            <a:spLocks/>
          </p:cNvSpPr>
          <p:nvPr/>
        </p:nvSpPr>
        <p:spPr bwMode="auto">
          <a:xfrm flipH="1">
            <a:off x="3381375" y="3502343"/>
            <a:ext cx="4724400" cy="0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9" name="رابط مستقيم 5"/>
          <p:cNvSpPr>
            <a:spLocks/>
          </p:cNvSpPr>
          <p:nvPr/>
        </p:nvSpPr>
        <p:spPr bwMode="auto">
          <a:xfrm flipH="1">
            <a:off x="1981200" y="3490913"/>
            <a:ext cx="800100" cy="9525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0" name="رابط مستقيم 6"/>
          <p:cNvSpPr>
            <a:spLocks/>
          </p:cNvSpPr>
          <p:nvPr/>
        </p:nvSpPr>
        <p:spPr bwMode="auto">
          <a:xfrm flipH="1" flipV="1">
            <a:off x="1714500" y="848678"/>
            <a:ext cx="4445" cy="1275715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1" name="رابط مستقيم 7"/>
          <p:cNvSpPr>
            <a:spLocks/>
          </p:cNvSpPr>
          <p:nvPr/>
        </p:nvSpPr>
        <p:spPr bwMode="auto">
          <a:xfrm flipH="1" flipV="1">
            <a:off x="386080" y="840423"/>
            <a:ext cx="1066800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2" name="شكل بيضاوي 9"/>
          <p:cNvSpPr>
            <a:spLocks/>
          </p:cNvSpPr>
          <p:nvPr/>
        </p:nvSpPr>
        <p:spPr bwMode="auto">
          <a:xfrm>
            <a:off x="1462405" y="1412558"/>
            <a:ext cx="457200" cy="2381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3" name="شكل بيضاوي 10"/>
          <p:cNvSpPr>
            <a:spLocks/>
          </p:cNvSpPr>
          <p:nvPr/>
        </p:nvSpPr>
        <p:spPr bwMode="auto">
          <a:xfrm>
            <a:off x="1471930" y="1886268"/>
            <a:ext cx="457200" cy="2381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4" name="شكل بيضاوي 11"/>
          <p:cNvSpPr>
            <a:spLocks/>
          </p:cNvSpPr>
          <p:nvPr/>
        </p:nvSpPr>
        <p:spPr bwMode="auto">
          <a:xfrm>
            <a:off x="1471930" y="2780983"/>
            <a:ext cx="457200" cy="2381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5" name="شكل بيضاوي 12"/>
          <p:cNvSpPr>
            <a:spLocks/>
          </p:cNvSpPr>
          <p:nvPr/>
        </p:nvSpPr>
        <p:spPr bwMode="auto">
          <a:xfrm>
            <a:off x="1471930" y="3389948"/>
            <a:ext cx="457200" cy="2381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6" name="شكل بيضاوي 13"/>
          <p:cNvSpPr>
            <a:spLocks/>
          </p:cNvSpPr>
          <p:nvPr/>
        </p:nvSpPr>
        <p:spPr bwMode="auto">
          <a:xfrm>
            <a:off x="1471930" y="3908108"/>
            <a:ext cx="457200" cy="2381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7" name="شكل بيضاوي 14"/>
          <p:cNvSpPr>
            <a:spLocks/>
          </p:cNvSpPr>
          <p:nvPr/>
        </p:nvSpPr>
        <p:spPr bwMode="auto">
          <a:xfrm>
            <a:off x="1471930" y="5003483"/>
            <a:ext cx="457200" cy="2381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8" name="شكل بيضاوي 15"/>
          <p:cNvSpPr>
            <a:spLocks/>
          </p:cNvSpPr>
          <p:nvPr/>
        </p:nvSpPr>
        <p:spPr bwMode="auto">
          <a:xfrm>
            <a:off x="1462405" y="5470208"/>
            <a:ext cx="457200" cy="2381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9" name="شكل بيضاوي 16"/>
          <p:cNvSpPr>
            <a:spLocks/>
          </p:cNvSpPr>
          <p:nvPr/>
        </p:nvSpPr>
        <p:spPr bwMode="auto">
          <a:xfrm>
            <a:off x="1462405" y="6022658"/>
            <a:ext cx="457200" cy="2381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0" name="رابط مستقيم 17"/>
          <p:cNvSpPr>
            <a:spLocks/>
          </p:cNvSpPr>
          <p:nvPr/>
        </p:nvSpPr>
        <p:spPr bwMode="auto">
          <a:xfrm flipH="1" flipV="1">
            <a:off x="414655" y="1510348"/>
            <a:ext cx="1066800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1" name="رابط مستقيم 18"/>
          <p:cNvSpPr>
            <a:spLocks/>
          </p:cNvSpPr>
          <p:nvPr/>
        </p:nvSpPr>
        <p:spPr bwMode="auto">
          <a:xfrm flipH="1" flipV="1">
            <a:off x="395605" y="2029143"/>
            <a:ext cx="1066800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2" name="رابط مستقيم 19"/>
          <p:cNvSpPr>
            <a:spLocks/>
          </p:cNvSpPr>
          <p:nvPr/>
        </p:nvSpPr>
        <p:spPr bwMode="auto">
          <a:xfrm flipH="1" flipV="1">
            <a:off x="390525" y="2883218"/>
            <a:ext cx="1066800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3" name="رابط مستقيم 20"/>
          <p:cNvSpPr>
            <a:spLocks/>
          </p:cNvSpPr>
          <p:nvPr/>
        </p:nvSpPr>
        <p:spPr bwMode="auto">
          <a:xfrm flipH="1" flipV="1">
            <a:off x="386080" y="3508058"/>
            <a:ext cx="1066800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4" name="رابط مستقيم 21"/>
          <p:cNvSpPr>
            <a:spLocks/>
          </p:cNvSpPr>
          <p:nvPr/>
        </p:nvSpPr>
        <p:spPr bwMode="auto">
          <a:xfrm flipH="1" flipV="1">
            <a:off x="395605" y="4041458"/>
            <a:ext cx="1066800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5" name="رابط مستقيم 22"/>
          <p:cNvSpPr>
            <a:spLocks/>
          </p:cNvSpPr>
          <p:nvPr/>
        </p:nvSpPr>
        <p:spPr bwMode="auto">
          <a:xfrm flipH="1" flipV="1">
            <a:off x="395605" y="5108258"/>
            <a:ext cx="1066800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6" name="رابط مستقيم 23"/>
          <p:cNvSpPr>
            <a:spLocks/>
          </p:cNvSpPr>
          <p:nvPr/>
        </p:nvSpPr>
        <p:spPr bwMode="auto">
          <a:xfrm flipH="1" flipV="1">
            <a:off x="376555" y="5565458"/>
            <a:ext cx="1066800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7" name="رابط مستقيم 24"/>
          <p:cNvSpPr>
            <a:spLocks/>
          </p:cNvSpPr>
          <p:nvPr/>
        </p:nvSpPr>
        <p:spPr bwMode="auto">
          <a:xfrm flipH="1" flipV="1">
            <a:off x="381000" y="6130608"/>
            <a:ext cx="1066800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0" name="رابط مستقيم 34"/>
          <p:cNvSpPr>
            <a:spLocks/>
          </p:cNvSpPr>
          <p:nvPr/>
        </p:nvSpPr>
        <p:spPr bwMode="auto">
          <a:xfrm>
            <a:off x="1700530" y="1415098"/>
            <a:ext cx="0" cy="21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1" name="رابط مستقيم 35"/>
          <p:cNvSpPr>
            <a:spLocks/>
          </p:cNvSpPr>
          <p:nvPr/>
        </p:nvSpPr>
        <p:spPr bwMode="auto">
          <a:xfrm>
            <a:off x="1718945" y="3922078"/>
            <a:ext cx="0" cy="21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2" name="رابط مستقيم 36"/>
          <p:cNvSpPr>
            <a:spLocks/>
          </p:cNvSpPr>
          <p:nvPr/>
        </p:nvSpPr>
        <p:spPr bwMode="auto">
          <a:xfrm>
            <a:off x="1704975" y="5012373"/>
            <a:ext cx="0" cy="21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3" name="رابط مستقيم 37"/>
          <p:cNvSpPr>
            <a:spLocks/>
          </p:cNvSpPr>
          <p:nvPr/>
        </p:nvSpPr>
        <p:spPr bwMode="auto">
          <a:xfrm>
            <a:off x="1704975" y="3402648"/>
            <a:ext cx="0" cy="21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4" name="رابط مستقيم 38"/>
          <p:cNvSpPr>
            <a:spLocks/>
          </p:cNvSpPr>
          <p:nvPr/>
        </p:nvSpPr>
        <p:spPr bwMode="auto">
          <a:xfrm>
            <a:off x="1704975" y="2784793"/>
            <a:ext cx="0" cy="21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5" name="رابط مستقيم 39"/>
          <p:cNvSpPr>
            <a:spLocks/>
          </p:cNvSpPr>
          <p:nvPr/>
        </p:nvSpPr>
        <p:spPr bwMode="auto">
          <a:xfrm>
            <a:off x="1704975" y="1888808"/>
            <a:ext cx="0" cy="21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6" name="رابط مستقيم 40"/>
          <p:cNvSpPr>
            <a:spLocks/>
          </p:cNvSpPr>
          <p:nvPr/>
        </p:nvSpPr>
        <p:spPr bwMode="auto">
          <a:xfrm>
            <a:off x="1700530" y="6022658"/>
            <a:ext cx="0" cy="21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7" name="رابط مستقيم 41"/>
          <p:cNvSpPr>
            <a:spLocks/>
          </p:cNvSpPr>
          <p:nvPr/>
        </p:nvSpPr>
        <p:spPr bwMode="auto">
          <a:xfrm>
            <a:off x="1714500" y="5469573"/>
            <a:ext cx="0" cy="21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8" name="رابط مستقيم 42"/>
          <p:cNvSpPr>
            <a:spLocks/>
          </p:cNvSpPr>
          <p:nvPr/>
        </p:nvSpPr>
        <p:spPr bwMode="auto">
          <a:xfrm flipH="1">
            <a:off x="1471930" y="3497898"/>
            <a:ext cx="428625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9" name="رابط مستقيم 43"/>
          <p:cNvSpPr>
            <a:spLocks/>
          </p:cNvSpPr>
          <p:nvPr/>
        </p:nvSpPr>
        <p:spPr bwMode="auto">
          <a:xfrm flipH="1">
            <a:off x="1485900" y="2003108"/>
            <a:ext cx="428625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0" name="رابط مستقيم 44"/>
          <p:cNvSpPr>
            <a:spLocks/>
          </p:cNvSpPr>
          <p:nvPr/>
        </p:nvSpPr>
        <p:spPr bwMode="auto">
          <a:xfrm flipH="1">
            <a:off x="1476375" y="1526858"/>
            <a:ext cx="428625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1" name="رابط مستقيم 45"/>
          <p:cNvSpPr>
            <a:spLocks/>
          </p:cNvSpPr>
          <p:nvPr/>
        </p:nvSpPr>
        <p:spPr bwMode="auto">
          <a:xfrm flipH="1">
            <a:off x="1471930" y="5112068"/>
            <a:ext cx="428625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2" name="رابط مستقيم 46"/>
          <p:cNvSpPr>
            <a:spLocks/>
          </p:cNvSpPr>
          <p:nvPr/>
        </p:nvSpPr>
        <p:spPr bwMode="auto">
          <a:xfrm flipH="1">
            <a:off x="1495425" y="4021773"/>
            <a:ext cx="428625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3" name="رابط مستقيم 47"/>
          <p:cNvSpPr>
            <a:spLocks/>
          </p:cNvSpPr>
          <p:nvPr/>
        </p:nvSpPr>
        <p:spPr bwMode="auto">
          <a:xfrm flipH="1">
            <a:off x="1485900" y="2899093"/>
            <a:ext cx="428625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4" name="رابط مستقيم 48"/>
          <p:cNvSpPr>
            <a:spLocks/>
          </p:cNvSpPr>
          <p:nvPr/>
        </p:nvSpPr>
        <p:spPr bwMode="auto">
          <a:xfrm flipH="1">
            <a:off x="1471930" y="5584508"/>
            <a:ext cx="428625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5" name="رابط مستقيم 49"/>
          <p:cNvSpPr>
            <a:spLocks/>
          </p:cNvSpPr>
          <p:nvPr/>
        </p:nvSpPr>
        <p:spPr bwMode="auto">
          <a:xfrm flipH="1">
            <a:off x="1485900" y="6136323"/>
            <a:ext cx="428625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6" name="شكل بيضاوي 4"/>
          <p:cNvSpPr>
            <a:spLocks/>
          </p:cNvSpPr>
          <p:nvPr/>
        </p:nvSpPr>
        <p:spPr bwMode="auto">
          <a:xfrm>
            <a:off x="1471930" y="700723"/>
            <a:ext cx="457200" cy="2381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7" name="رابط مستقيم 8"/>
          <p:cNvSpPr>
            <a:spLocks/>
          </p:cNvSpPr>
          <p:nvPr/>
        </p:nvSpPr>
        <p:spPr bwMode="auto">
          <a:xfrm>
            <a:off x="1709420" y="710883"/>
            <a:ext cx="0" cy="21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8" name="رابط مستقيم 26"/>
          <p:cNvSpPr>
            <a:spLocks/>
          </p:cNvSpPr>
          <p:nvPr/>
        </p:nvSpPr>
        <p:spPr bwMode="auto">
          <a:xfrm flipH="1">
            <a:off x="1495425" y="815023"/>
            <a:ext cx="428625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9" name="مخطط انسيابي: دمج 27"/>
          <p:cNvSpPr>
            <a:spLocks noChangeArrowheads="1"/>
          </p:cNvSpPr>
          <p:nvPr/>
        </p:nvSpPr>
        <p:spPr bwMode="auto">
          <a:xfrm rot="5400000">
            <a:off x="2894355" y="3145661"/>
            <a:ext cx="304800" cy="549910"/>
          </a:xfrm>
          <a:prstGeom prst="flowChartCollate">
            <a:avLst/>
          </a:prstGeom>
          <a:gradFill rotWithShape="1">
            <a:gsLst>
              <a:gs pos="0">
                <a:srgbClr val="CB6C1D"/>
              </a:gs>
              <a:gs pos="80000">
                <a:srgbClr val="FF8F2A"/>
              </a:gs>
              <a:gs pos="100000">
                <a:srgbClr val="FF8F26"/>
              </a:gs>
            </a:gsLst>
            <a:lin ang="16200000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0" name="شكل بيضاوي 28"/>
          <p:cNvSpPr>
            <a:spLocks noChangeArrowheads="1"/>
          </p:cNvSpPr>
          <p:nvPr/>
        </p:nvSpPr>
        <p:spPr bwMode="auto">
          <a:xfrm>
            <a:off x="7115175" y="3274378"/>
            <a:ext cx="428625" cy="40957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1" name="رابط مستقيم 29"/>
          <p:cNvSpPr>
            <a:spLocks noChangeShapeType="1"/>
          </p:cNvSpPr>
          <p:nvPr/>
        </p:nvSpPr>
        <p:spPr bwMode="auto">
          <a:xfrm>
            <a:off x="6134100" y="3212976"/>
            <a:ext cx="457200" cy="7620"/>
          </a:xfrm>
          <a:prstGeom prst="line">
            <a:avLst/>
          </a:prstGeom>
          <a:noFill/>
          <a:ln w="38100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2" name="رابط مستقيم 31"/>
          <p:cNvSpPr>
            <a:spLocks noChangeShapeType="1"/>
          </p:cNvSpPr>
          <p:nvPr/>
        </p:nvSpPr>
        <p:spPr bwMode="auto">
          <a:xfrm>
            <a:off x="6362700" y="3212976"/>
            <a:ext cx="9525" cy="257175"/>
          </a:xfrm>
          <a:prstGeom prst="line">
            <a:avLst/>
          </a:prstGeom>
          <a:noFill/>
          <a:ln w="38100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3" name="رابط مستقيم 32"/>
          <p:cNvSpPr>
            <a:spLocks noChangeShapeType="1"/>
          </p:cNvSpPr>
          <p:nvPr/>
        </p:nvSpPr>
        <p:spPr bwMode="auto">
          <a:xfrm flipH="1">
            <a:off x="8124825" y="3245803"/>
            <a:ext cx="485775" cy="333375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4" name="مخطط انسيابي: دمج 33"/>
          <p:cNvSpPr>
            <a:spLocks noChangeArrowheads="1"/>
          </p:cNvSpPr>
          <p:nvPr/>
        </p:nvSpPr>
        <p:spPr bwMode="auto">
          <a:xfrm>
            <a:off x="5343525" y="3245803"/>
            <a:ext cx="200025" cy="466725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5" name="مخطط انسيابي: وصلة جمع 50"/>
          <p:cNvSpPr>
            <a:spLocks noChangeArrowheads="1"/>
          </p:cNvSpPr>
          <p:nvPr/>
        </p:nvSpPr>
        <p:spPr bwMode="auto">
          <a:xfrm>
            <a:off x="4171950" y="3217228"/>
            <a:ext cx="295275" cy="485775"/>
          </a:xfrm>
          <a:prstGeom prst="flowChartSummingJunction">
            <a:avLst/>
          </a:prstGeom>
          <a:solidFill>
            <a:srgbClr val="8064A2"/>
          </a:solidFill>
          <a:ln w="25400">
            <a:solidFill>
              <a:srgbClr val="3F315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6" name="مخطط انسيابي: دمج 61"/>
          <p:cNvSpPr>
            <a:spLocks noChangeArrowheads="1"/>
          </p:cNvSpPr>
          <p:nvPr/>
        </p:nvSpPr>
        <p:spPr bwMode="auto">
          <a:xfrm>
            <a:off x="737667" y="723583"/>
            <a:ext cx="161925" cy="228600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7" name="مخطط انسيابي: دمج 62"/>
          <p:cNvSpPr>
            <a:spLocks noChangeArrowheads="1"/>
          </p:cNvSpPr>
          <p:nvPr/>
        </p:nvSpPr>
        <p:spPr bwMode="auto">
          <a:xfrm>
            <a:off x="755576" y="1437958"/>
            <a:ext cx="161925" cy="228600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8" name="مخطط انسيابي: دمج 63"/>
          <p:cNvSpPr>
            <a:spLocks noChangeArrowheads="1"/>
          </p:cNvSpPr>
          <p:nvPr/>
        </p:nvSpPr>
        <p:spPr bwMode="auto">
          <a:xfrm>
            <a:off x="755576" y="1923733"/>
            <a:ext cx="161925" cy="228600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9" name="مخطط انسيابي: دمج 64"/>
          <p:cNvSpPr>
            <a:spLocks noChangeArrowheads="1"/>
          </p:cNvSpPr>
          <p:nvPr/>
        </p:nvSpPr>
        <p:spPr bwMode="auto">
          <a:xfrm>
            <a:off x="755576" y="2790508"/>
            <a:ext cx="161925" cy="228600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0" name="مخطط انسيابي: دمج 65"/>
          <p:cNvSpPr>
            <a:spLocks noChangeArrowheads="1"/>
          </p:cNvSpPr>
          <p:nvPr/>
        </p:nvSpPr>
        <p:spPr bwMode="auto">
          <a:xfrm>
            <a:off x="755576" y="3390583"/>
            <a:ext cx="161925" cy="228600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1" name="مخطط انسيابي: دمج 66"/>
          <p:cNvSpPr>
            <a:spLocks noChangeArrowheads="1"/>
          </p:cNvSpPr>
          <p:nvPr/>
        </p:nvSpPr>
        <p:spPr bwMode="auto">
          <a:xfrm>
            <a:off x="755576" y="3923983"/>
            <a:ext cx="161925" cy="228600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2" name="مخطط انسيابي: دمج 67"/>
          <p:cNvSpPr>
            <a:spLocks noChangeArrowheads="1"/>
          </p:cNvSpPr>
          <p:nvPr/>
        </p:nvSpPr>
        <p:spPr bwMode="auto">
          <a:xfrm>
            <a:off x="755576" y="5486083"/>
            <a:ext cx="161925" cy="228600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3" name="مخطط انسيابي: دمج 68"/>
          <p:cNvSpPr>
            <a:spLocks noChangeArrowheads="1"/>
          </p:cNvSpPr>
          <p:nvPr/>
        </p:nvSpPr>
        <p:spPr bwMode="auto">
          <a:xfrm>
            <a:off x="755576" y="5000308"/>
            <a:ext cx="161925" cy="228600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4" name="مخطط انسيابي: دمج 69"/>
          <p:cNvSpPr>
            <a:spLocks noChangeArrowheads="1"/>
          </p:cNvSpPr>
          <p:nvPr/>
        </p:nvSpPr>
        <p:spPr bwMode="auto">
          <a:xfrm>
            <a:off x="755576" y="6057583"/>
            <a:ext cx="161925" cy="228600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5" name="رابط مستقيم 5"/>
          <p:cNvSpPr>
            <a:spLocks/>
          </p:cNvSpPr>
          <p:nvPr/>
        </p:nvSpPr>
        <p:spPr bwMode="auto">
          <a:xfrm flipH="1">
            <a:off x="1700530" y="1510348"/>
            <a:ext cx="280670" cy="0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6" name="رابط مستقيم 5"/>
          <p:cNvSpPr>
            <a:spLocks/>
          </p:cNvSpPr>
          <p:nvPr/>
        </p:nvSpPr>
        <p:spPr bwMode="auto">
          <a:xfrm flipH="1">
            <a:off x="1715135" y="3497898"/>
            <a:ext cx="280670" cy="0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7" name="رابط مستقيم 5"/>
          <p:cNvSpPr>
            <a:spLocks/>
          </p:cNvSpPr>
          <p:nvPr/>
        </p:nvSpPr>
        <p:spPr bwMode="auto">
          <a:xfrm flipH="1">
            <a:off x="1681480" y="5584508"/>
            <a:ext cx="280670" cy="0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8" name="رابط مستقيم 5"/>
          <p:cNvSpPr>
            <a:spLocks/>
          </p:cNvSpPr>
          <p:nvPr/>
        </p:nvSpPr>
        <p:spPr bwMode="auto">
          <a:xfrm flipV="1">
            <a:off x="1967230" y="1519873"/>
            <a:ext cx="33020" cy="4055110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9" name="رابط مستقيم 6"/>
          <p:cNvSpPr>
            <a:spLocks/>
          </p:cNvSpPr>
          <p:nvPr/>
        </p:nvSpPr>
        <p:spPr bwMode="auto">
          <a:xfrm flipH="1" flipV="1">
            <a:off x="1715135" y="2857818"/>
            <a:ext cx="4445" cy="1275715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80" name="رابط مستقيم 6"/>
          <p:cNvSpPr>
            <a:spLocks/>
          </p:cNvSpPr>
          <p:nvPr/>
        </p:nvSpPr>
        <p:spPr bwMode="auto">
          <a:xfrm flipH="1" flipV="1">
            <a:off x="1696085" y="5021898"/>
            <a:ext cx="4445" cy="1275715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81" name="مربع نص 80"/>
          <p:cNvSpPr txBox="1"/>
          <p:nvPr/>
        </p:nvSpPr>
        <p:spPr>
          <a:xfrm>
            <a:off x="3923928" y="6165304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شكل المخطط لشبكة الري</a:t>
            </a:r>
            <a:endParaRPr lang="ar-SA" dirty="0"/>
          </a:p>
        </p:txBody>
      </p:sp>
      <p:sp>
        <p:nvSpPr>
          <p:cNvPr id="82" name="مستطيل 81"/>
          <p:cNvSpPr/>
          <p:nvPr/>
        </p:nvSpPr>
        <p:spPr>
          <a:xfrm>
            <a:off x="1187624" y="723553"/>
            <a:ext cx="238125" cy="25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3" name="مستطيل 82"/>
          <p:cNvSpPr/>
          <p:nvPr/>
        </p:nvSpPr>
        <p:spPr>
          <a:xfrm>
            <a:off x="1187624" y="1916832"/>
            <a:ext cx="238125" cy="25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4" name="مستطيل 83"/>
          <p:cNvSpPr/>
          <p:nvPr/>
        </p:nvSpPr>
        <p:spPr>
          <a:xfrm>
            <a:off x="1187624" y="2739777"/>
            <a:ext cx="238125" cy="25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5" name="مستطيل 84"/>
          <p:cNvSpPr/>
          <p:nvPr/>
        </p:nvSpPr>
        <p:spPr>
          <a:xfrm>
            <a:off x="1187624" y="3356992"/>
            <a:ext cx="238125" cy="25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6" name="مستطيل 85"/>
          <p:cNvSpPr/>
          <p:nvPr/>
        </p:nvSpPr>
        <p:spPr>
          <a:xfrm>
            <a:off x="1187624" y="3891905"/>
            <a:ext cx="238125" cy="25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7" name="مستطيل 86"/>
          <p:cNvSpPr/>
          <p:nvPr/>
        </p:nvSpPr>
        <p:spPr>
          <a:xfrm>
            <a:off x="1187624" y="4972025"/>
            <a:ext cx="238125" cy="25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8" name="مستطيل 87"/>
          <p:cNvSpPr/>
          <p:nvPr/>
        </p:nvSpPr>
        <p:spPr>
          <a:xfrm>
            <a:off x="1165523" y="5445224"/>
            <a:ext cx="238125" cy="25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9" name="مستطيل 88"/>
          <p:cNvSpPr/>
          <p:nvPr/>
        </p:nvSpPr>
        <p:spPr>
          <a:xfrm>
            <a:off x="1165523" y="6021288"/>
            <a:ext cx="238125" cy="25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0" name="مستطيل 89"/>
          <p:cNvSpPr/>
          <p:nvPr/>
        </p:nvSpPr>
        <p:spPr>
          <a:xfrm>
            <a:off x="1187624" y="1371625"/>
            <a:ext cx="238125" cy="25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2" name="Text Box 85"/>
          <p:cNvSpPr txBox="1">
            <a:spLocks noChangeArrowheads="1"/>
          </p:cNvSpPr>
          <p:nvPr/>
        </p:nvSpPr>
        <p:spPr bwMode="auto">
          <a:xfrm>
            <a:off x="756821" y="297979"/>
            <a:ext cx="86285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جهاز لقراءة التصرف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4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Autofit/>
          </a:bodyPr>
          <a:lstStyle/>
          <a:p>
            <a:pPr algn="r"/>
            <a:r>
              <a:rPr lang="ar-SA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القراءات الحقليه:</a:t>
            </a:r>
            <a:r>
              <a:rPr lang="en-US" b="1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b="1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</a:br>
            <a:endParaRPr lang="ar-SA" b="1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4"/>
          </p:nvPr>
        </p:nvSpPr>
        <p:spPr>
          <a:xfrm>
            <a:off x="251520" y="2420888"/>
            <a:ext cx="8712968" cy="4248472"/>
          </a:xfrm>
        </p:spPr>
        <p:txBody>
          <a:bodyPr>
            <a:normAutofit/>
          </a:bodyPr>
          <a:lstStyle/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تم عمل التجربة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ثلاث مرات للعمق الواحد لعمل اكثر من مكرر لإعطائنا افضل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نتيجة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ممكنه عند تحليل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البيانات. 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وضع جهاز لقياس التصرف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بداية كل خط لجميع الأعماق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المطلوبة.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ثم تم تشغيل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المضخة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لمده 5 دقائق لكي تمتلئ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الشبكة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بالكامل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بعد </a:t>
            </a:r>
            <a:r>
              <a:rPr lang="ar-SA" dirty="0" err="1">
                <a:latin typeface="Simplified Arabic" pitchFamily="18" charset="-78"/>
                <a:cs typeface="Simplified Arabic" pitchFamily="18" charset="-78"/>
              </a:rPr>
              <a:t>إمتلاء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الشبكة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يتم تثبيت الضغط على 0.75 بار لكي تتم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القراءة ويكون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معنا مسبقا مؤقت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نقوم بتصفير الجهاز للبدء وأيضا تصفير الوقت ونقوم بحساب 5 دقائق لكل قراءه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عند </a:t>
            </a:r>
            <a:r>
              <a:rPr lang="ar-SA" dirty="0" err="1">
                <a:latin typeface="Simplified Arabic" pitchFamily="18" charset="-78"/>
                <a:cs typeface="Simplified Arabic" pitchFamily="18" charset="-78"/>
              </a:rPr>
              <a:t>إنتهاء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 الوقت يتم جمع القراءات لكل عمق على حدا ويتم تسجيلها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ويتم عمل نفس الخطوات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السابقة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لجميع الضغوط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المتبقية وهي1-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1.25 -1.50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بار. 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8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rgbClr val="C00000"/>
                </a:solidFill>
                <a:latin typeface="+mn-lt"/>
                <a:ea typeface="+mn-ea"/>
                <a:cs typeface="Simplified Arabic" pitchFamily="2" charset="-78"/>
              </a:rPr>
              <a:t>نتائج </a:t>
            </a:r>
            <a:br>
              <a:rPr lang="ar-SA" b="1" dirty="0" smtClean="0">
                <a:solidFill>
                  <a:srgbClr val="C00000"/>
                </a:solidFill>
                <a:latin typeface="+mn-lt"/>
                <a:ea typeface="+mn-ea"/>
                <a:cs typeface="Simplified Arabic" pitchFamily="2" charset="-78"/>
              </a:rPr>
            </a:br>
            <a:r>
              <a:rPr lang="ar-SA" b="1" dirty="0" smtClean="0">
                <a:solidFill>
                  <a:srgbClr val="C00000"/>
                </a:solidFill>
                <a:latin typeface="+mn-lt"/>
                <a:ea typeface="+mn-ea"/>
                <a:cs typeface="Simplified Arabic" pitchFamily="2" charset="-78"/>
              </a:rPr>
              <a:t>تقييم </a:t>
            </a:r>
            <a:r>
              <a:rPr lang="ar-SA" b="1" dirty="0">
                <a:solidFill>
                  <a:srgbClr val="C00000"/>
                </a:solidFill>
                <a:latin typeface="+mn-lt"/>
                <a:ea typeface="+mn-ea"/>
                <a:cs typeface="Simplified Arabic" pitchFamily="2" charset="-78"/>
              </a:rPr>
              <a:t>الري بالتنقيط تحت </a:t>
            </a:r>
            <a:r>
              <a:rPr lang="ar-SA" b="1" dirty="0" smtClean="0">
                <a:solidFill>
                  <a:srgbClr val="C00000"/>
                </a:solidFill>
                <a:latin typeface="+mn-lt"/>
                <a:ea typeface="+mn-ea"/>
                <a:cs typeface="Simplified Arabic" pitchFamily="2" charset="-78"/>
              </a:rPr>
              <a:t>السطحي حقلياً</a:t>
            </a:r>
            <a:endParaRPr lang="ar-SA" b="1" dirty="0">
              <a:solidFill>
                <a:srgbClr val="C00000"/>
              </a:solidFill>
              <a:latin typeface="+mn-lt"/>
              <a:ea typeface="+mn-ea"/>
              <a:cs typeface="Simplified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4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938684909"/>
              </p:ext>
            </p:extLst>
          </p:nvPr>
        </p:nvGraphicFramePr>
        <p:xfrm>
          <a:off x="395288" y="2492896"/>
          <a:ext cx="8504237" cy="4060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77459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3"/>
          </p:nvPr>
        </p:nvGraphicFramePr>
        <p:xfrm>
          <a:off x="250825" y="2565400"/>
          <a:ext cx="8713788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2579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506496"/>
          </a:xfrm>
        </p:spPr>
        <p:txBody>
          <a:bodyPr>
            <a:noAutofit/>
          </a:bodyPr>
          <a:lstStyle/>
          <a:p>
            <a:pPr algn="r"/>
            <a:r>
              <a:rPr lang="ar-SA" sz="4000" b="1" dirty="0" smtClean="0">
                <a:solidFill>
                  <a:srgbClr val="C00000"/>
                </a:solidFill>
                <a:cs typeface="Simplified Arabic" pitchFamily="2" charset="-78"/>
              </a:rPr>
              <a:t>نبذه تاريخيه حول الري بالتنقيط</a:t>
            </a:r>
            <a:endParaRPr lang="ar-SA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cs typeface="Simplified Arabic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23528" y="2564904"/>
            <a:ext cx="8640960" cy="3888432"/>
          </a:xfrm>
        </p:spPr>
        <p:txBody>
          <a:bodyPr>
            <a:noAutofit/>
          </a:bodyPr>
          <a:lstStyle/>
          <a:p>
            <a:pPr marL="446088" indent="-446088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ar-SA" sz="2800" spc="-150" dirty="0" smtClean="0">
                <a:cs typeface="Simplified Arabic" pitchFamily="2" charset="-78"/>
              </a:rPr>
              <a:t>اول استخدام الري بالتنقيط داخل البيوت المحمية لري النباتات في إنجلترا.</a:t>
            </a:r>
          </a:p>
          <a:p>
            <a:pPr marL="446088" indent="-446088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ar-SA" sz="2800" spc="-150" dirty="0" smtClean="0">
                <a:cs typeface="Simplified Arabic" pitchFamily="2" charset="-78"/>
              </a:rPr>
              <a:t>طبق الري بالتنقيط في الحقول المكشوفة بعد تطوره.</a:t>
            </a:r>
          </a:p>
          <a:p>
            <a:pPr marL="446088" indent="-446088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ar-SA" sz="2800" spc="-150" dirty="0" smtClean="0">
                <a:cs typeface="Simplified Arabic" pitchFamily="2" charset="-78"/>
              </a:rPr>
              <a:t>انتشر </a:t>
            </a:r>
            <a:r>
              <a:rPr lang="ar-SA" sz="2800" spc="-150" dirty="0">
                <a:cs typeface="Simplified Arabic" pitchFamily="2" charset="-78"/>
              </a:rPr>
              <a:t>استخدامه بطريقة </a:t>
            </a:r>
            <a:r>
              <a:rPr lang="ar-SA" sz="2800" spc="-150" dirty="0" smtClean="0">
                <a:cs typeface="Simplified Arabic" pitchFamily="2" charset="-78"/>
              </a:rPr>
              <a:t>تجاريه. </a:t>
            </a:r>
          </a:p>
          <a:p>
            <a:pPr marL="446088" indent="-446088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ar-SA" sz="2800" spc="-150" dirty="0" smtClean="0">
                <a:cs typeface="Simplified Arabic" pitchFamily="2" charset="-78"/>
              </a:rPr>
              <a:t>ادت زيادة المساحات المزروعة في الأراضي الصحراوية إلى استخدام الري بالتنقيط في المنطقة العربية.</a:t>
            </a:r>
          </a:p>
          <a:p>
            <a:pPr marL="446088" indent="-446088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ar-SA" sz="2800" spc="-150" dirty="0" smtClean="0">
                <a:cs typeface="Simplified Arabic" pitchFamily="2" charset="-78"/>
              </a:rPr>
              <a:t>استخدم نظام الري بالتنقيط في ري الأشجار وبعض المحاصيل الحقلية.</a:t>
            </a:r>
          </a:p>
        </p:txBody>
      </p:sp>
    </p:spTree>
    <p:extLst>
      <p:ext uri="{BB962C8B-B14F-4D97-AF65-F5344CB8AC3E}">
        <p14:creationId xmlns:p14="http://schemas.microsoft.com/office/powerpoint/2010/main" xmlns="" val="12217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765769205"/>
              </p:ext>
            </p:extLst>
          </p:nvPr>
        </p:nvGraphicFramePr>
        <p:xfrm>
          <a:off x="467544" y="1412776"/>
          <a:ext cx="8569325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75916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52728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ar-SA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الخلاصة </a:t>
            </a:r>
            <a:r>
              <a:rPr lang="ar-SA" b="1" dirty="0" err="1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والتوصيات:</a:t>
            </a:r>
            <a:endParaRPr lang="ar-SA" b="1" dirty="0">
              <a:solidFill>
                <a:srgbClr val="C00000"/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4"/>
          </p:nvPr>
        </p:nvSpPr>
        <p:spPr>
          <a:xfrm>
            <a:off x="179512" y="1772816"/>
            <a:ext cx="8784976" cy="4104456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 الري بالتنقيط تحت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السطحي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يحتوي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على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مزايا عن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الري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السطحي: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أنه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يقلص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نمو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الأعشاب الضارة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ويقلل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من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فقدان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الماء.</a:t>
            </a:r>
            <a:endParaRPr lang="en-US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يعتبر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الري بالتنقيط الأفضل كفاءة في الاستخدام فلذلك اوصي به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ولأنه.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يقوم بتوفير اليد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العاملة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التي تكلف كثيرا من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المال.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>
                <a:latin typeface="Simplified Arabic" pitchFamily="18" charset="-78"/>
                <a:cs typeface="Simplified Arabic" pitchFamily="18" charset="-78"/>
              </a:rPr>
              <a:t>من هذه التجربة لوحظ انخفاض التصرف مع زيادة العمق.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>
                <a:latin typeface="Simplified Arabic" pitchFamily="18" charset="-78"/>
                <a:cs typeface="Simplified Arabic" pitchFamily="18" charset="-78"/>
              </a:rPr>
              <a:t>للتأكد من هذه النتائج من الضروري إجراء تجارب أخرى على أنواع أخرى من الترب والأعماق.</a:t>
            </a:r>
            <a:endParaRPr lang="ar-SA" sz="2800" spc="-150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2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27584" y="908720"/>
            <a:ext cx="7632849" cy="3993893"/>
          </a:xfrm>
        </p:spPr>
        <p:txBody>
          <a:bodyPr>
            <a:noAutofit/>
          </a:bodyPr>
          <a:lstStyle/>
          <a:p>
            <a:pPr marL="714375" lvl="0" indent="-714375" algn="ctr">
              <a:buNone/>
            </a:pPr>
            <a:endParaRPr lang="ar-SA" sz="6600" b="1" dirty="0" smtClean="0">
              <a:solidFill>
                <a:srgbClr val="C00000"/>
              </a:solidFill>
              <a:cs typeface="Simplified Arabic" pitchFamily="2" charset="-78"/>
            </a:endParaRPr>
          </a:p>
          <a:p>
            <a:pPr marL="714375" lvl="0" indent="-714375" algn="ctr">
              <a:buNone/>
            </a:pPr>
            <a:r>
              <a:rPr lang="ar-SA" sz="6600" b="1" dirty="0" smtClean="0">
                <a:solidFill>
                  <a:srgbClr val="C00000"/>
                </a:solidFill>
                <a:cs typeface="Simplified Arabic" pitchFamily="2" charset="-78"/>
              </a:rPr>
              <a:t>شكراً لاستماعكم</a:t>
            </a:r>
            <a:endParaRPr lang="ar-SA" sz="6600" spc="-150" dirty="0"/>
          </a:p>
        </p:txBody>
      </p:sp>
    </p:spTree>
    <p:extLst>
      <p:ext uri="{BB962C8B-B14F-4D97-AF65-F5344CB8AC3E}">
        <p14:creationId xmlns:p14="http://schemas.microsoft.com/office/powerpoint/2010/main" xmlns="" val="24667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05465" cy="154076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SA" b="1" dirty="0" smtClean="0">
                <a:solidFill>
                  <a:srgbClr val="C00000"/>
                </a:solidFill>
                <a:latin typeface="+mn-lt"/>
                <a:ea typeface="+mn-ea"/>
                <a:cs typeface="Simplified Arabic" pitchFamily="2" charset="-78"/>
              </a:rPr>
              <a:t>الري بالتنقيط تحت السطحي:</a:t>
            </a:r>
            <a:endParaRPr lang="en-US" b="1" dirty="0" smtClean="0">
              <a:solidFill>
                <a:srgbClr val="C00000"/>
              </a:solidFill>
              <a:latin typeface="+mn-lt"/>
              <a:ea typeface="+mn-ea"/>
              <a:cs typeface="Simplified Arabic" pitchFamily="2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79512" y="2564904"/>
            <a:ext cx="8712968" cy="3744416"/>
          </a:xfrm>
        </p:spPr>
        <p:txBody>
          <a:bodyPr>
            <a:noAutofit/>
          </a:bodyPr>
          <a:lstStyle/>
          <a:p>
            <a:pPr marL="446088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نظام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ري ذو ضغط منخفض وكفاءة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عالية ويكون جميع خطوط التنقيط تحت سطح التربة.</a:t>
            </a:r>
          </a:p>
          <a:p>
            <a:pPr marL="446088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تلبي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احتياجات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المحاصيل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من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المياه.</a:t>
            </a:r>
          </a:p>
          <a:p>
            <a:pPr marL="446088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spc="-150" dirty="0" smtClean="0"/>
              <a:t> </a:t>
            </a:r>
            <a:r>
              <a:rPr lang="ar-SA" sz="2800" spc="-150" dirty="0" smtClean="0"/>
              <a:t>مناسب 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للمناطق القاحلة وشبه القاحلة.</a:t>
            </a:r>
          </a:p>
        </p:txBody>
      </p:sp>
      <p:pic>
        <p:nvPicPr>
          <p:cNvPr id="8" name="Picture 2" descr="C:\Users\Administrator\Desktop\irrigation-drip-tomat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65227"/>
            <a:ext cx="4320480" cy="26440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51521" y="2564904"/>
            <a:ext cx="8640960" cy="3384376"/>
          </a:xfrm>
        </p:spPr>
        <p:txBody>
          <a:bodyPr>
            <a:normAutofit/>
          </a:bodyPr>
          <a:lstStyle/>
          <a:p>
            <a:pPr marL="446088" lvl="0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يوفر ماء الري بشكل كبير.</a:t>
            </a:r>
          </a:p>
          <a:p>
            <a:pPr marL="446088" lvl="0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التوفير </a:t>
            </a:r>
            <a:r>
              <a:rPr lang="ar-SA" sz="2800" spc="-150" dirty="0"/>
              <a:t>في كمية </a:t>
            </a:r>
            <a:r>
              <a:rPr lang="ar-SA" sz="2800" spc="-150" dirty="0" smtClean="0"/>
              <a:t>السماد.</a:t>
            </a:r>
            <a:endParaRPr lang="en-US" sz="2800" spc="-150" dirty="0"/>
          </a:p>
          <a:p>
            <a:pPr marL="446088" lvl="0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التوفير </a:t>
            </a:r>
            <a:r>
              <a:rPr lang="ar-SA" sz="2800" spc="-150" dirty="0"/>
              <a:t>في </a:t>
            </a:r>
            <a:r>
              <a:rPr lang="ar-SA" sz="2800" spc="-150" dirty="0" smtClean="0"/>
              <a:t>الطاقة </a:t>
            </a:r>
            <a:r>
              <a:rPr lang="ar-SA" sz="2800" spc="-150" dirty="0"/>
              <a:t>اللازمة </a:t>
            </a:r>
            <a:r>
              <a:rPr lang="ar-SA" sz="2800" spc="-150" dirty="0" smtClean="0"/>
              <a:t>لتشغيل.</a:t>
            </a:r>
            <a:endParaRPr lang="en-US" sz="2800" spc="-150" dirty="0"/>
          </a:p>
          <a:p>
            <a:pPr marL="446088" lvl="0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الحد </a:t>
            </a:r>
            <a:r>
              <a:rPr lang="ar-SA" sz="2800" spc="-150" dirty="0"/>
              <a:t>من نمو الحشائش </a:t>
            </a:r>
            <a:r>
              <a:rPr lang="ar-SA" sz="2800" spc="-150" dirty="0" smtClean="0"/>
              <a:t>والفطريات وانتشار الحشرات.</a:t>
            </a:r>
            <a:endParaRPr lang="en-US" sz="2800" spc="-15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>
                <a:solidFill>
                  <a:srgbClr val="C00000"/>
                </a:solidFill>
                <a:latin typeface="+mn-lt"/>
                <a:ea typeface="+mn-ea"/>
                <a:cs typeface="Simplified Arabic" pitchFamily="2" charset="-78"/>
              </a:rPr>
              <a:t>مميزات الري بالتنقيط تحت السطحي</a:t>
            </a:r>
          </a:p>
        </p:txBody>
      </p:sp>
    </p:spTree>
    <p:extLst>
      <p:ext uri="{BB962C8B-B14F-4D97-AF65-F5344CB8AC3E}">
        <p14:creationId xmlns:p14="http://schemas.microsoft.com/office/powerpoint/2010/main" xmlns="" val="46538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rgbClr val="C00000"/>
                </a:solidFill>
                <a:latin typeface="+mn-lt"/>
                <a:ea typeface="+mn-ea"/>
                <a:cs typeface="Simplified Arabic" pitchFamily="2" charset="-78"/>
              </a:rPr>
              <a:t>عيوب الري بالتنقيط تحت السطحي</a:t>
            </a:r>
            <a:endParaRPr lang="ar-SA" b="1" dirty="0">
              <a:solidFill>
                <a:srgbClr val="C00000"/>
              </a:solidFill>
              <a:latin typeface="+mn-lt"/>
              <a:ea typeface="+mn-ea"/>
              <a:cs typeface="Simplified Arabic" pitchFamily="2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4"/>
          </p:nvPr>
        </p:nvSpPr>
        <p:spPr>
          <a:xfrm>
            <a:off x="251520" y="2564904"/>
            <a:ext cx="8568951" cy="2592288"/>
          </a:xfrm>
        </p:spPr>
        <p:txBody>
          <a:bodyPr>
            <a:noAutofit/>
          </a:bodyPr>
          <a:lstStyle/>
          <a:p>
            <a:pPr marL="446088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ارتفاع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التكاليف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الأولية</a:t>
            </a:r>
            <a:r>
              <a:rPr lang="en-US" sz="2800" spc="-150" dirty="0" smtClean="0"/>
              <a:t> </a:t>
            </a:r>
            <a:r>
              <a:rPr lang="ar-SA" sz="2800" spc="-150" dirty="0" smtClean="0"/>
              <a:t>.</a:t>
            </a:r>
            <a:endParaRPr lang="en-US" sz="2800" spc="-150" dirty="0" smtClean="0"/>
          </a:p>
          <a:p>
            <a:pPr marL="446088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التسريبات ومشكلات الانسداد.</a:t>
            </a:r>
            <a:endParaRPr lang="en-US" sz="2800" spc="-150" dirty="0" smtClean="0"/>
          </a:p>
          <a:p>
            <a:pPr marL="446088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صعوبة إدارة وصيانة جميع المشاكل في استخدام الري بالتنقيط تحت السطحي.</a:t>
            </a:r>
            <a:endParaRPr lang="en-US" sz="2800" spc="-150" dirty="0" smtClean="0"/>
          </a:p>
          <a:p>
            <a:pPr marL="446088" indent="-446088">
              <a:buClr>
                <a:srgbClr val="C00000"/>
              </a:buClr>
              <a:buFont typeface="Wingdings" pitchFamily="2" charset="2"/>
              <a:buChar char="Ø"/>
            </a:pPr>
            <a:r>
              <a:rPr lang="ar-SA" sz="2800" spc="-150" dirty="0" smtClean="0"/>
              <a:t>وجود قلق حول استخدام التنقيط تحت السطحي في </a:t>
            </a:r>
            <a:r>
              <a:rPr lang="ar-SA" sz="2800" spc="-150" dirty="0" err="1" smtClean="0"/>
              <a:t>المحاصيل.</a:t>
            </a:r>
            <a:r>
              <a:rPr lang="ar-SA" sz="2800" spc="-150" dirty="0" smtClean="0"/>
              <a:t>  </a:t>
            </a:r>
            <a:endParaRPr lang="en-US" sz="2800" spc="-150" dirty="0" smtClean="0"/>
          </a:p>
          <a:p>
            <a:pPr marL="0" indent="0">
              <a:buNone/>
            </a:pPr>
            <a:endParaRPr lang="ar-SA" sz="1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ea typeface="Times New Roman"/>
              <a:cs typeface="Simplified Arabic"/>
            </a:endParaRPr>
          </a:p>
        </p:txBody>
      </p:sp>
      <p:pic>
        <p:nvPicPr>
          <p:cNvPr id="5" name="Picture 3" descr="C:\Users\Administrator\Desktop\1-Clogged-Drip-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244" y="4321672"/>
            <a:ext cx="3122228" cy="21890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76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الهدف من المشروع</a:t>
            </a:r>
            <a:r>
              <a:rPr lang="ar-SA" b="1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endParaRPr lang="ar-SA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8568952" cy="2520280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4000" b="1" dirty="0">
                <a:latin typeface="Simplified Arabic" pitchFamily="18" charset="-78"/>
                <a:cs typeface="Simplified Arabic" pitchFamily="18" charset="-78"/>
              </a:rPr>
              <a:t>دراسة تأثير عمق التربة </a:t>
            </a:r>
            <a:r>
              <a:rPr lang="ar-SA" sz="4000" b="1" dirty="0" smtClean="0">
                <a:latin typeface="Simplified Arabic" pitchFamily="18" charset="-78"/>
                <a:cs typeface="Simplified Arabic" pitchFamily="18" charset="-78"/>
              </a:rPr>
              <a:t>لأنابيب التنقيط </a:t>
            </a:r>
            <a:r>
              <a:rPr lang="ar-SA" sz="4000" b="1" dirty="0">
                <a:latin typeface="Simplified Arabic" pitchFamily="18" charset="-78"/>
                <a:cs typeface="Simplified Arabic" pitchFamily="18" charset="-78"/>
              </a:rPr>
              <a:t>تحت السطحي على تصرف خطوط التنقيط</a:t>
            </a:r>
            <a:r>
              <a:rPr lang="ar-SA" sz="40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endParaRPr lang="en-US" dirty="0"/>
          </a:p>
          <a:p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8231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b="1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خطة </a:t>
            </a:r>
            <a:r>
              <a:rPr lang="ar-SA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العمل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8640959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التجارب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المعملية: </a:t>
            </a:r>
            <a:endParaRPr lang="ar-SA" sz="31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تشمل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إجراء اختبارات لفحص </a:t>
            </a:r>
            <a:r>
              <a:rPr lang="ar-SA" sz="3100" dirty="0" err="1" smtClean="0">
                <a:latin typeface="Simplified Arabic" pitchFamily="18" charset="-78"/>
                <a:cs typeface="Simplified Arabic" pitchFamily="18" charset="-78"/>
              </a:rPr>
              <a:t>إنتظامية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الأداء لثلاث أنواع من أنابيب التنقيط تحت السطحي المستخدمة 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وبناء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على نتائج الأداء تم اختيار الأفضل في الأداء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endParaRPr lang="ar-SA" sz="26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ar-SA" sz="3100" dirty="0"/>
              <a:t>طريقة التقييم معملياً</a:t>
            </a:r>
            <a:r>
              <a:rPr lang="ar-SA" sz="3100" dirty="0" smtClean="0"/>
              <a:t>:</a:t>
            </a:r>
            <a:endParaRPr lang="en-US" sz="3100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تم اختيار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ثلاث خطوط 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للمنقطات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تحت 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سطحيه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3100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تم رفع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خطوط التنقيط عن الأرض 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ووضع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أسفل المنقطات علب التجميع.</a:t>
            </a:r>
            <a:endParaRPr lang="en-US" sz="3100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يتم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شغيل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النظام لفتره زمنية قصيرة حسب التصرف المنقطات وسعة علبة التجميع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نحسب الحجم المتجمع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في أوعية القياس 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ونسجلها.</a:t>
            </a:r>
            <a:endParaRPr lang="en-US" sz="3100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نكرر العملية 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السابقة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ثلاث مرات.</a:t>
            </a:r>
            <a:endParaRPr lang="en-US" sz="3100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100" dirty="0" err="1" smtClean="0">
                <a:latin typeface="Simplified Arabic" pitchFamily="18" charset="-78"/>
                <a:cs typeface="Simplified Arabic" pitchFamily="18" charset="-78"/>
              </a:rPr>
              <a:t>نغيير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 ضغط التشغيل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إلى 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0.75 ,1،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1.25 ، 1.5 بار </a:t>
            </a:r>
            <a:r>
              <a:rPr lang="ar-SA" sz="3100" dirty="0" smtClean="0">
                <a:latin typeface="Simplified Arabic" pitchFamily="18" charset="-78"/>
                <a:cs typeface="Simplified Arabic" pitchFamily="18" charset="-78"/>
              </a:rPr>
              <a:t>ونكرر العملية السابقة </a:t>
            </a: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لكل ضغط.</a:t>
            </a:r>
            <a:endParaRPr lang="en-US" sz="3100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نحسب متوسط الحجوم أو متوسط التصرفات المتجمعة من المنقطات.</a:t>
            </a:r>
            <a:endParaRPr lang="en-US" sz="3100" dirty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100" dirty="0">
                <a:latin typeface="Simplified Arabic" pitchFamily="18" charset="-78"/>
                <a:cs typeface="Simplified Arabic" pitchFamily="18" charset="-78"/>
              </a:rPr>
              <a:t>نحسب معايير التقييم.</a:t>
            </a:r>
            <a:endParaRPr lang="en-US" sz="3100" dirty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272282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التجربة معملياً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3249338" y="3992388"/>
            <a:ext cx="12763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manual</a:t>
            </a:r>
            <a:endParaRPr kumimoji="0" lang="en-US" altLang="ar-S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valve</a:t>
            </a:r>
            <a:endParaRPr kumimoji="0" lang="en-US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96"/>
          <p:cNvSpPr txBox="1">
            <a:spLocks noChangeArrowheads="1"/>
          </p:cNvSpPr>
          <p:nvPr/>
        </p:nvSpPr>
        <p:spPr bwMode="auto">
          <a:xfrm>
            <a:off x="6162496" y="3761983"/>
            <a:ext cx="857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صمام بوابي</a:t>
            </a:r>
            <a:endParaRPr kumimoji="0" lang="ar-SA" altLang="ar-S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7"/>
          <p:cNvSpPr txBox="1">
            <a:spLocks noChangeArrowheads="1"/>
          </p:cNvSpPr>
          <p:nvPr/>
        </p:nvSpPr>
        <p:spPr bwMode="auto">
          <a:xfrm>
            <a:off x="7140661" y="3918987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مضخة</a:t>
            </a:r>
            <a:endParaRPr kumimoji="0" lang="ar-SA" altLang="ar-S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رابط مستقيم 7"/>
          <p:cNvCxnSpPr/>
          <p:nvPr/>
        </p:nvCxnSpPr>
        <p:spPr bwMode="auto">
          <a:xfrm flipH="1" flipV="1">
            <a:off x="1616149" y="4509120"/>
            <a:ext cx="6772275" cy="28575"/>
          </a:xfrm>
          <a:prstGeom prst="line">
            <a:avLst/>
          </a:prstGeom>
          <a:noFill/>
          <a:ln w="19050">
            <a:solidFill>
              <a:srgbClr val="B2A1C7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9" name="مخطط انسيابي: دمج 8"/>
          <p:cNvSpPr>
            <a:spLocks noChangeArrowheads="1"/>
          </p:cNvSpPr>
          <p:nvPr/>
        </p:nvSpPr>
        <p:spPr bwMode="auto">
          <a:xfrm rot="5400000">
            <a:off x="3712209" y="4242549"/>
            <a:ext cx="304800" cy="549910"/>
          </a:xfrm>
          <a:prstGeom prst="flowChartCollate">
            <a:avLst/>
          </a:prstGeom>
          <a:gradFill rotWithShape="1">
            <a:gsLst>
              <a:gs pos="0">
                <a:srgbClr val="CB6C1D"/>
              </a:gs>
              <a:gs pos="80000">
                <a:srgbClr val="FF8F2A"/>
              </a:gs>
              <a:gs pos="100000">
                <a:srgbClr val="FF8F26"/>
              </a:gs>
            </a:gsLst>
            <a:lin ang="16200000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cxnSp>
        <p:nvCxnSpPr>
          <p:cNvPr id="10" name="رابط مستقيم 9"/>
          <p:cNvCxnSpPr/>
          <p:nvPr/>
        </p:nvCxnSpPr>
        <p:spPr bwMode="auto">
          <a:xfrm>
            <a:off x="6441630" y="4221088"/>
            <a:ext cx="457200" cy="7620"/>
          </a:xfrm>
          <a:prstGeom prst="line">
            <a:avLst/>
          </a:prstGeom>
          <a:noFill/>
          <a:ln w="38100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1" name="مخطط انسيابي: دمج 10"/>
          <p:cNvSpPr>
            <a:spLocks noChangeArrowheads="1"/>
          </p:cNvSpPr>
          <p:nvPr/>
        </p:nvSpPr>
        <p:spPr bwMode="auto">
          <a:xfrm>
            <a:off x="5767796" y="4236164"/>
            <a:ext cx="200025" cy="466725"/>
          </a:xfrm>
          <a:prstGeom prst="flowChartCollate">
            <a:avLst/>
          </a:prstGeom>
          <a:solidFill>
            <a:srgbClr val="C0504D"/>
          </a:solidFill>
          <a:ln w="25400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2" name="مخطط انسيابي: وصلة جمع 11"/>
          <p:cNvSpPr>
            <a:spLocks noChangeArrowheads="1"/>
          </p:cNvSpPr>
          <p:nvPr/>
        </p:nvSpPr>
        <p:spPr bwMode="auto">
          <a:xfrm>
            <a:off x="4789441" y="4190427"/>
            <a:ext cx="295275" cy="485775"/>
          </a:xfrm>
          <a:prstGeom prst="flowChartSummingJunction">
            <a:avLst/>
          </a:prstGeom>
          <a:solidFill>
            <a:srgbClr val="8064A2"/>
          </a:solidFill>
          <a:ln w="25400">
            <a:solidFill>
              <a:srgbClr val="3F315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3" name="مستطيل 12"/>
          <p:cNvSpPr>
            <a:spLocks/>
          </p:cNvSpPr>
          <p:nvPr/>
        </p:nvSpPr>
        <p:spPr bwMode="auto">
          <a:xfrm>
            <a:off x="8316416" y="4293096"/>
            <a:ext cx="514350" cy="409575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4" name="شكل بيضاوي 13"/>
          <p:cNvSpPr>
            <a:spLocks noChangeArrowheads="1"/>
          </p:cNvSpPr>
          <p:nvPr/>
        </p:nvSpPr>
        <p:spPr bwMode="auto">
          <a:xfrm>
            <a:off x="7360284" y="4320602"/>
            <a:ext cx="428625" cy="40957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cxnSp>
        <p:nvCxnSpPr>
          <p:cNvPr id="15" name="رابط مستقيم 14"/>
          <p:cNvCxnSpPr/>
          <p:nvPr/>
        </p:nvCxnSpPr>
        <p:spPr bwMode="auto">
          <a:xfrm>
            <a:off x="6660232" y="4251945"/>
            <a:ext cx="9525" cy="257175"/>
          </a:xfrm>
          <a:prstGeom prst="line">
            <a:avLst/>
          </a:prstGeom>
          <a:noFill/>
          <a:ln w="38100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6" name="Text Box 87"/>
          <p:cNvSpPr txBox="1">
            <a:spLocks noChangeArrowheads="1"/>
          </p:cNvSpPr>
          <p:nvPr/>
        </p:nvSpPr>
        <p:spPr bwMode="auto">
          <a:xfrm>
            <a:off x="7750249" y="3838997"/>
            <a:ext cx="1276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Water source</a:t>
            </a:r>
            <a:endParaRPr kumimoji="0" lang="en-US" altLang="ar-S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52400" y="14873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57200" y="3041652"/>
            <a:ext cx="3132454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2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							</a:t>
            </a:r>
            <a:r>
              <a:rPr kumimoji="0" lang="ar-SA" alt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خط التنقيط</a:t>
            </a:r>
            <a:endParaRPr kumimoji="0" lang="en-US" altLang="ar-S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" y="19445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" name="Text Box 94"/>
          <p:cNvSpPr txBox="1">
            <a:spLocks noChangeArrowheads="1"/>
          </p:cNvSpPr>
          <p:nvPr/>
        </p:nvSpPr>
        <p:spPr bwMode="auto">
          <a:xfrm>
            <a:off x="4694191" y="3911491"/>
            <a:ext cx="390525" cy="43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Aft>
                <a:spcPts val="1000"/>
              </a:spcAft>
            </a:pPr>
            <a:r>
              <a:rPr lang="ar-SA" sz="1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فلتر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 Box 95"/>
          <p:cNvSpPr txBox="1">
            <a:spLocks noChangeArrowheads="1"/>
          </p:cNvSpPr>
          <p:nvPr/>
        </p:nvSpPr>
        <p:spPr bwMode="auto">
          <a:xfrm>
            <a:off x="5363850" y="3922244"/>
            <a:ext cx="847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Aft>
                <a:spcPts val="1000"/>
              </a:spcAft>
            </a:pPr>
            <a:r>
              <a:rPr lang="ar-SA" sz="1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مقياس ضغط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22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b="1" dirty="0">
                <a:solidFill>
                  <a:srgbClr val="C00000"/>
                </a:solidFill>
                <a:cs typeface="Simplified Arabic" pitchFamily="2" charset="-78"/>
              </a:rPr>
              <a:t>معايير التقييم</a:t>
            </a:r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4"/>
          </p:nvPr>
        </p:nvSpPr>
        <p:spPr>
          <a:xfrm>
            <a:off x="323528" y="1124744"/>
            <a:ext cx="8568952" cy="5616624"/>
          </a:xfrm>
        </p:spPr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  <a:cs typeface="Simplified Arabic" pitchFamily="2" charset="-78"/>
              </a:rPr>
              <a:t>النسبة المئوية للتغير في سريان المنقطات</a:t>
            </a:r>
            <a:r>
              <a:rPr lang="en-US" dirty="0" smtClean="0">
                <a:solidFill>
                  <a:srgbClr val="C00000"/>
                </a:solidFill>
                <a:cs typeface="Simplified Arabic" pitchFamily="2" charset="-78"/>
              </a:rPr>
              <a:t> </a:t>
            </a:r>
            <a:endParaRPr lang="ar-SA" dirty="0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443083" y="1563564"/>
          <a:ext cx="2048797" cy="857324"/>
        </p:xfrm>
        <a:graphic>
          <a:graphicData uri="http://schemas.openxmlformats.org/presentationml/2006/ole">
            <p:oleObj spid="_x0000_s54406" name="Equation" r:id="rId4" imgW="1396394" imgH="583947" progId="Equation.3">
              <p:embed/>
            </p:oleObj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14400" y="2204864"/>
            <a:ext cx="7543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حيث </a:t>
            </a:r>
            <a:r>
              <a:rPr lang="ar-SA" sz="1600" dirty="0" err="1">
                <a:cs typeface="Simplified Arabic" pitchFamily="2" charset="-78"/>
              </a:rPr>
              <a:t>أن :</a:t>
            </a:r>
            <a:endParaRPr lang="ar-SA" sz="1600" dirty="0">
              <a:cs typeface="Simplified Arabic" pitchFamily="2" charset="-78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     </a:t>
            </a:r>
            <a:r>
              <a:rPr lang="en-US" sz="1600" dirty="0">
                <a:cs typeface="Simplified Arabic" pitchFamily="2" charset="-78"/>
              </a:rPr>
              <a:t>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1600" dirty="0"/>
              <a:t>  </a:t>
            </a:r>
            <a:r>
              <a:rPr lang="ar-SA" sz="1600" dirty="0">
                <a:cs typeface="Simplified Arabic" pitchFamily="2" charset="-78"/>
              </a:rPr>
              <a:t>= النسبة المئوية للتغير في سريان المنقط.</a:t>
            </a:r>
            <a:r>
              <a:rPr lang="en-US" sz="1600" dirty="0">
                <a:cs typeface="Simplified Arabic" pitchFamily="2" charset="-78"/>
              </a:rPr>
              <a:t> </a:t>
            </a:r>
            <a:r>
              <a:rPr lang="ar-SA" sz="1600" dirty="0">
                <a:cs typeface="Simplified Arabic" pitchFamily="2" charset="-78"/>
              </a:rPr>
              <a:t>	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 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SA" sz="1600" dirty="0">
                <a:cs typeface="Simplified Arabic" pitchFamily="2" charset="-78"/>
              </a:rPr>
              <a:t>	= أقل تصرف للمنقط.</a:t>
            </a:r>
            <a:r>
              <a:rPr lang="en-US" sz="1600" dirty="0">
                <a:cs typeface="Simplified Arabic" pitchFamily="2" charset="-78"/>
              </a:rPr>
              <a:t>  </a:t>
            </a:r>
            <a:endParaRPr lang="ar-SA" sz="1600" dirty="0">
              <a:cs typeface="Simplified Arabic" pitchFamily="2" charset="-78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r-SA" sz="1600" dirty="0">
                <a:cs typeface="Simplified Arabic" pitchFamily="2" charset="-78"/>
              </a:rPr>
              <a:t>	= اكبر تصرف للمنقط.</a:t>
            </a:r>
            <a:r>
              <a:rPr lang="en-US" sz="400" dirty="0">
                <a:cs typeface="Simplified Arabic" pitchFamily="2" charset="-78"/>
              </a:rPr>
              <a:t> </a:t>
            </a:r>
            <a:endParaRPr lang="ar-SA" sz="400" dirty="0" smtClean="0">
              <a:cs typeface="Simplified Arabic" pitchFamily="2" charset="-78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endParaRPr lang="en-US" sz="1600" dirty="0">
              <a:cs typeface="Simplified Arabic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059527" y="4005064"/>
            <a:ext cx="2904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ar-SA" b="1" dirty="0">
                <a:solidFill>
                  <a:srgbClr val="C00000"/>
                </a:solidFill>
                <a:cs typeface="Simplified Arabic" pitchFamily="2" charset="-78"/>
              </a:rPr>
              <a:t>معامل الاختلاف أو التغير </a:t>
            </a:r>
            <a:r>
              <a:rPr lang="ar-SA" b="1" dirty="0" err="1">
                <a:solidFill>
                  <a:srgbClr val="C00000"/>
                </a:solidFill>
                <a:cs typeface="Simplified Arabic" pitchFamily="2" charset="-78"/>
              </a:rPr>
              <a:t>المصنعي</a:t>
            </a:r>
            <a:r>
              <a:rPr lang="ar-SA" b="1" dirty="0">
                <a:solidFill>
                  <a:srgbClr val="C00000"/>
                </a:solidFill>
                <a:cs typeface="Simplified Arabic" pitchFamily="2" charset="-78"/>
              </a:rPr>
              <a:t>:</a:t>
            </a:r>
            <a:r>
              <a:rPr lang="en-US" dirty="0">
                <a:solidFill>
                  <a:srgbClr val="C00000"/>
                </a:solidFill>
                <a:cs typeface="Simplified Arabic" pitchFamily="2" charset="-78"/>
              </a:rPr>
              <a:t> 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1403648" y="3933056"/>
          <a:ext cx="879475" cy="679450"/>
        </p:xfrm>
        <a:graphic>
          <a:graphicData uri="http://schemas.openxmlformats.org/presentationml/2006/ole">
            <p:oleObj spid="_x0000_s54407" name="Equation" r:id="rId5" imgW="558558" imgH="431613" progId="Equation.3">
              <p:embed/>
            </p:oleObj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1600" y="4293096"/>
            <a:ext cx="7543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حيث </a:t>
            </a:r>
            <a:r>
              <a:rPr lang="ar-SA" sz="1600" dirty="0" err="1">
                <a:cs typeface="Simplified Arabic" pitchFamily="2" charset="-78"/>
              </a:rPr>
              <a:t>أن :</a:t>
            </a:r>
            <a:endParaRPr lang="ar-SA" sz="1600" dirty="0">
              <a:cs typeface="Simplified Arabic" pitchFamily="2" charset="-78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       </a:t>
            </a:r>
            <a:r>
              <a:rPr lang="en-US" sz="1600" dirty="0">
                <a:cs typeface="Simplified Arabic" pitchFamily="2" charset="-78"/>
              </a:rPr>
              <a:t>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ar-SA" sz="1600" dirty="0">
                <a:cs typeface="Simplified Arabic" pitchFamily="2" charset="-78"/>
              </a:rPr>
              <a:t>	= معامل التغير المصنعي.</a:t>
            </a:r>
            <a:r>
              <a:rPr lang="en-US" sz="1600" dirty="0">
                <a:cs typeface="Simplified Arabic" pitchFamily="2" charset="-78"/>
              </a:rPr>
              <a:t> </a:t>
            </a:r>
            <a:endParaRPr lang="ar-SA" sz="1600" dirty="0">
              <a:cs typeface="Simplified Arabic" pitchFamily="2" charset="-78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aseline="-25000" dirty="0">
                <a:cs typeface="Simplified Arabic" pitchFamily="2" charset="-78"/>
              </a:rPr>
              <a:t> </a:t>
            </a:r>
            <a:r>
              <a:rPr lang="ar-SA" sz="1600" dirty="0">
                <a:cs typeface="Simplified Arabic" pitchFamily="2" charset="-78"/>
              </a:rPr>
              <a:t>	= متوسط تصرف </a:t>
            </a:r>
            <a:r>
              <a:rPr lang="ar-SA" sz="1600" dirty="0" err="1">
                <a:cs typeface="Simplified Arabic" pitchFamily="2" charset="-78"/>
              </a:rPr>
              <a:t>المنقطات</a:t>
            </a:r>
            <a:r>
              <a:rPr lang="ar-SA" sz="1600" dirty="0">
                <a:cs typeface="Simplified Arabic" pitchFamily="2" charset="-78"/>
              </a:rPr>
              <a:t> أو متوسط تصرف </a:t>
            </a:r>
            <a:r>
              <a:rPr lang="ar-SA" sz="1600" dirty="0" err="1">
                <a:cs typeface="Simplified Arabic" pitchFamily="2" charset="-78"/>
              </a:rPr>
              <a:t>الحجوم</a:t>
            </a:r>
            <a:r>
              <a:rPr lang="ar-SA" sz="1600" dirty="0">
                <a:cs typeface="Simplified Arabic" pitchFamily="2" charset="-78"/>
              </a:rPr>
              <a:t> المتجمعة منها.</a:t>
            </a:r>
            <a:r>
              <a:rPr lang="en-US" sz="1600" dirty="0">
                <a:cs typeface="Simplified Arabic" pitchFamily="2" charset="-78"/>
              </a:rPr>
              <a:t> </a:t>
            </a:r>
            <a:endParaRPr lang="ar-SA" sz="1600" dirty="0">
              <a:cs typeface="Simplified Arabic" pitchFamily="2" charset="-78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ar-SA" sz="1600" dirty="0">
                <a:cs typeface="Simplified Arabic" pitchFamily="2" charset="-78"/>
              </a:rPr>
              <a:t>		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SA" sz="1600" dirty="0">
                <a:cs typeface="Simplified Arabic" pitchFamily="2" charset="-78"/>
              </a:rPr>
              <a:t>	= الانحراف المعياري لتصرفات </a:t>
            </a:r>
            <a:r>
              <a:rPr lang="ar-SA" sz="1600" dirty="0" err="1">
                <a:cs typeface="Simplified Arabic" pitchFamily="2" charset="-78"/>
              </a:rPr>
              <a:t>المنقطات</a:t>
            </a:r>
            <a:r>
              <a:rPr lang="ar-SA" sz="1600" dirty="0">
                <a:cs typeface="Simplified Arabic" pitchFamily="2" charset="-78"/>
              </a:rPr>
              <a:t> أو </a:t>
            </a:r>
            <a:r>
              <a:rPr lang="ar-SA" sz="1600" dirty="0" err="1">
                <a:cs typeface="Simplified Arabic" pitchFamily="2" charset="-78"/>
              </a:rPr>
              <a:t>الحجوم</a:t>
            </a:r>
            <a:r>
              <a:rPr lang="ar-SA" sz="1600" dirty="0">
                <a:cs typeface="Simplified Arabic" pitchFamily="2" charset="-78"/>
              </a:rPr>
              <a:t> المتجمعة منها.</a:t>
            </a:r>
            <a:r>
              <a:rPr lang="en-US" sz="1600" dirty="0">
                <a:cs typeface="Simplified Arabic" pitchFamily="2" charset="-78"/>
              </a:rPr>
              <a:t>  </a:t>
            </a:r>
            <a:endParaRPr lang="ar-SA" sz="600" dirty="0">
              <a:cs typeface="Simplified Arabic" pitchFamily="2" charset="-78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417712" y="5796488"/>
          <a:ext cx="1642120" cy="656848"/>
        </p:xfrm>
        <a:graphic>
          <a:graphicData uri="http://schemas.openxmlformats.org/presentationml/2006/ole">
            <p:oleObj spid="_x0000_s54408" name="Equation" r:id="rId6" imgW="1168400" imgH="4699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984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10">
      <a:dk1>
        <a:srgbClr val="000000"/>
      </a:dk1>
      <a:lt1>
        <a:srgbClr val="FFFFFF"/>
      </a:lt1>
      <a:dk2>
        <a:srgbClr val="005FBF"/>
      </a:dk2>
      <a:lt2>
        <a:srgbClr val="DEEEFF"/>
      </a:lt2>
      <a:accent1>
        <a:srgbClr val="DEF5E4"/>
      </a:accent1>
      <a:accent2>
        <a:srgbClr val="4584D3"/>
      </a:accent2>
      <a:accent3>
        <a:srgbClr val="DEF5E4"/>
      </a:accent3>
      <a:accent4>
        <a:srgbClr val="526813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5893</TotalTime>
  <Words>665</Words>
  <Application>Microsoft Office PowerPoint</Application>
  <PresentationFormat>On-screen Show (4:3)</PresentationFormat>
  <Paragraphs>165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Waveform</vt:lpstr>
      <vt:lpstr>Equation</vt:lpstr>
      <vt:lpstr>تأثير عمق الأنبوب في التربة على أداء خطوط التنقيط  تحت السطحية  مشروع تخرج 2</vt:lpstr>
      <vt:lpstr>نبذه تاريخيه حول الري بالتنقيط</vt:lpstr>
      <vt:lpstr>الري بالتنقيط تحت السطحي:</vt:lpstr>
      <vt:lpstr>مميزات الري بالتنقيط تحت السطحي</vt:lpstr>
      <vt:lpstr>عيوب الري بالتنقيط تحت السطحي</vt:lpstr>
      <vt:lpstr>الهدف من المشروع:</vt:lpstr>
      <vt:lpstr> خطة العمل</vt:lpstr>
      <vt:lpstr>التجربة معملياً</vt:lpstr>
      <vt:lpstr>معايير التقييم </vt:lpstr>
      <vt:lpstr>معايير التقييم</vt:lpstr>
      <vt:lpstr>Slide 11</vt:lpstr>
      <vt:lpstr>Slide 12</vt:lpstr>
      <vt:lpstr>Slide 13</vt:lpstr>
      <vt:lpstr>التجارب الحقلية:  </vt:lpstr>
      <vt:lpstr>Slide 15</vt:lpstr>
      <vt:lpstr>  القراءات الحقليه: </vt:lpstr>
      <vt:lpstr>نتائج  تقييم الري بالتنقيط تحت السطحي حقلياً</vt:lpstr>
      <vt:lpstr>Slide 18</vt:lpstr>
      <vt:lpstr>Slide 19</vt:lpstr>
      <vt:lpstr>Slide 20</vt:lpstr>
      <vt:lpstr>الخلاصة والتوصيات: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الـــرشــــاشـــات</dc:title>
  <dc:creator>USER</dc:creator>
  <cp:lastModifiedBy>ALAMOUD</cp:lastModifiedBy>
  <cp:revision>520</cp:revision>
  <dcterms:created xsi:type="dcterms:W3CDTF">2012-11-24T20:40:49Z</dcterms:created>
  <dcterms:modified xsi:type="dcterms:W3CDTF">2015-05-21T05:47:31Z</dcterms:modified>
</cp:coreProperties>
</file>