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70" r:id="rId3"/>
    <p:sldId id="273" r:id="rId4"/>
    <p:sldId id="267" r:id="rId5"/>
    <p:sldId id="257" r:id="rId6"/>
    <p:sldId id="258" r:id="rId7"/>
    <p:sldId id="265" r:id="rId8"/>
    <p:sldId id="260" r:id="rId9"/>
    <p:sldId id="271" r:id="rId10"/>
    <p:sldId id="262" r:id="rId11"/>
    <p:sldId id="261" r:id="rId12"/>
    <p:sldId id="268" r:id="rId13"/>
    <p:sldId id="269" r:id="rId14"/>
    <p:sldId id="263" r:id="rId1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89785" autoAdjust="0"/>
  </p:normalViewPr>
  <p:slideViewPr>
    <p:cSldViewPr>
      <p:cViewPr varScale="1">
        <p:scale>
          <a:sx n="67" d="100"/>
          <a:sy n="67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0A313B3-78A9-4EBB-8BEB-B3E9B8A05FBE}" type="datetimeFigureOut">
              <a:rPr lang="ar-SA" smtClean="0"/>
              <a:t>27/06/37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3BC7F29-8C97-48F3-9E42-E569BFE5798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686005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FAE36EC-42E7-4AD5-B5B6-412D3D34B2F9}" type="datetimeFigureOut">
              <a:rPr lang="ar-SA" smtClean="0"/>
              <a:t>27/06/37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C52BD2D-6361-4138-A7E5-949C9493697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817999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2BD2D-6361-4138-A7E5-949C9493697F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01067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52BD2D-6361-4138-A7E5-949C9493697F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421628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 smtClean="0"/>
              <a:t>26/06/37</a:t>
            </a:r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51ED4-645D-45EF-8DBB-00B77155329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 smtClean="0"/>
              <a:t>26/06/37</a:t>
            </a:r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51ED4-645D-45EF-8DBB-00B77155329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 smtClean="0"/>
              <a:t>26/06/37</a:t>
            </a:r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51ED4-645D-45EF-8DBB-00B77155329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 smtClean="0"/>
              <a:t>26/06/37</a:t>
            </a:r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51ED4-645D-45EF-8DBB-00B77155329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 smtClean="0"/>
              <a:t>26/06/37</a:t>
            </a:r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51ED4-645D-45EF-8DBB-00B77155329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 smtClean="0"/>
              <a:t>26/06/37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51ED4-645D-45EF-8DBB-00B77155329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 smtClean="0"/>
              <a:t>26/06/37</a:t>
            </a:r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51ED4-645D-45EF-8DBB-00B77155329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 smtClean="0"/>
              <a:t>26/06/37</a:t>
            </a:r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51ED4-645D-45EF-8DBB-00B77155329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 smtClean="0"/>
              <a:t>26/06/37</a:t>
            </a:r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51ED4-645D-45EF-8DBB-00B77155329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 smtClean="0"/>
              <a:t>26/06/37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51ED4-645D-45EF-8DBB-00B77155329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SA" smtClean="0"/>
              <a:t>26/06/37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951ED4-645D-45EF-8DBB-00B771553291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SA" smtClean="0"/>
              <a:t>26/06/37</a:t>
            </a:r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51ED4-645D-45EF-8DBB-00B771553291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dell\Desktop\&#1575;&#1604;&#1578;&#1593;&#1583;&#1610;&#1604;%20&#1575;&#1604;&#1579;&#1575;&#1606;&#1610;\&#1575;&#1604;&#1578;&#1593;&#1583;&#1610;&#1604;%20&#1575;&#1604;&#1579;&#1575;&#1606;&#1610;%20&#1589;&#1608;&#1585;\IMG_7967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 descr="C:\Users\dell\Desktop\e7a19612002c61a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500042"/>
            <a:ext cx="278946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مربع نص 5"/>
          <p:cNvSpPr txBox="1"/>
          <p:nvPr/>
        </p:nvSpPr>
        <p:spPr>
          <a:xfrm>
            <a:off x="5715008" y="415049"/>
            <a:ext cx="2786082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/>
              <a:t>جامعة الملك سعود</a:t>
            </a:r>
            <a:r>
              <a:rPr lang="ar-SA" dirty="0"/>
              <a:t> </a:t>
            </a:r>
            <a:endParaRPr lang="ar-SA" dirty="0" smtClean="0"/>
          </a:p>
          <a:p>
            <a:endParaRPr lang="en-US" dirty="0"/>
          </a:p>
          <a:p>
            <a:pPr algn="ctr"/>
            <a:r>
              <a:rPr lang="ar-SA" b="1" dirty="0"/>
              <a:t>كلية علوم الأغذية </a:t>
            </a:r>
            <a:r>
              <a:rPr lang="ar-SA" b="1" dirty="0" smtClean="0"/>
              <a:t>والزراعة</a:t>
            </a:r>
          </a:p>
          <a:p>
            <a:endParaRPr lang="en-US" dirty="0"/>
          </a:p>
          <a:p>
            <a:pPr algn="ctr"/>
            <a:r>
              <a:rPr lang="ar-SA" b="1" dirty="0"/>
              <a:t>قسم الهندسة </a:t>
            </a:r>
            <a:r>
              <a:rPr lang="ar-SA" b="1" dirty="0" smtClean="0"/>
              <a:t>الزراعية</a:t>
            </a:r>
          </a:p>
          <a:p>
            <a:pPr algn="ctr"/>
            <a:endParaRPr lang="ar-SA" dirty="0" smtClean="0"/>
          </a:p>
        </p:txBody>
      </p:sp>
      <p:sp>
        <p:nvSpPr>
          <p:cNvPr id="7" name="مربع نص 6"/>
          <p:cNvSpPr txBox="1"/>
          <p:nvPr/>
        </p:nvSpPr>
        <p:spPr>
          <a:xfrm>
            <a:off x="0" y="2500306"/>
            <a:ext cx="9144000" cy="38164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 smtClean="0"/>
              <a:t>جهة التدريب: الشركة السعودية للإنماء الزراعي </a:t>
            </a:r>
          </a:p>
          <a:p>
            <a:pPr algn="ctr"/>
            <a:r>
              <a:rPr lang="ar-SA" sz="2800" b="1" dirty="0"/>
              <a:t> </a:t>
            </a:r>
            <a:endParaRPr lang="en-US" sz="2800" b="1" dirty="0"/>
          </a:p>
          <a:p>
            <a:pPr algn="ctr"/>
            <a:r>
              <a:rPr lang="ar-SA" sz="2800" b="1" dirty="0"/>
              <a:t>إعداد </a:t>
            </a:r>
            <a:r>
              <a:rPr lang="ar-SA" sz="2800" b="1" dirty="0" smtClean="0"/>
              <a:t>المتدرب: مصعب </a:t>
            </a:r>
            <a:r>
              <a:rPr lang="ar-SA" sz="2800" b="1" dirty="0"/>
              <a:t>ناصر سعيد </a:t>
            </a:r>
            <a:r>
              <a:rPr lang="ar-SA" sz="2800" b="1" dirty="0" err="1"/>
              <a:t>الدوسري</a:t>
            </a:r>
            <a:endParaRPr lang="en-US" sz="2800" b="1" dirty="0"/>
          </a:p>
          <a:p>
            <a:pPr algn="ctr"/>
            <a:endParaRPr lang="ar-SA" sz="2800" b="1" dirty="0" smtClean="0"/>
          </a:p>
          <a:p>
            <a:pPr algn="ctr"/>
            <a:r>
              <a:rPr lang="ar-SA" sz="2800" b="1" dirty="0" smtClean="0"/>
              <a:t>الرقم </a:t>
            </a:r>
            <a:r>
              <a:rPr lang="ar-SA" sz="2800" b="1" dirty="0"/>
              <a:t>الجامعي: </a:t>
            </a:r>
            <a:r>
              <a:rPr lang="en-US" sz="2800" b="1" dirty="0" smtClean="0"/>
              <a:t>432100445</a:t>
            </a:r>
            <a:endParaRPr lang="ar-SA" sz="2800" b="1" dirty="0" smtClean="0"/>
          </a:p>
          <a:p>
            <a:pPr algn="ctr"/>
            <a:endParaRPr lang="ar-SA" sz="2800" b="1" dirty="0" smtClean="0"/>
          </a:p>
          <a:p>
            <a:pPr algn="ctr"/>
            <a:r>
              <a:rPr lang="ar-SA" sz="2800" b="1" dirty="0" smtClean="0"/>
              <a:t>الفصل التدريبي : الصيفي + الفصل الأول لعام 1436 / 1437</a:t>
            </a:r>
          </a:p>
          <a:p>
            <a:pPr algn="ctr"/>
            <a:endParaRPr lang="en-US" sz="2800" b="1" dirty="0"/>
          </a:p>
          <a:p>
            <a:pPr algn="ctr"/>
            <a:endParaRPr lang="ar-SA" dirty="0"/>
          </a:p>
        </p:txBody>
      </p:sp>
      <p:sp>
        <p:nvSpPr>
          <p:cNvPr id="12" name="عنصر نائب للتذييل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1</a:t>
            </a:r>
            <a:endParaRPr lang="ar-SA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3714744" y="428604"/>
            <a:ext cx="492922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742950" indent="-742950">
              <a:buFont typeface="Wingdings" pitchFamily="2" charset="2"/>
              <a:buChar char="v"/>
            </a:pPr>
            <a:r>
              <a:rPr lang="ar-SA" sz="4000" b="1" dirty="0" smtClean="0"/>
              <a:t> مميزات المشروع:</a:t>
            </a:r>
            <a:endParaRPr lang="ar-SA" sz="4000" b="1" dirty="0"/>
          </a:p>
        </p:txBody>
      </p:sp>
      <p:sp>
        <p:nvSpPr>
          <p:cNvPr id="5" name="مربع نص 4"/>
          <p:cNvSpPr txBox="1"/>
          <p:nvPr/>
        </p:nvSpPr>
        <p:spPr>
          <a:xfrm>
            <a:off x="500034" y="928670"/>
            <a:ext cx="8215370" cy="52629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dirty="0"/>
              <a:t> </a:t>
            </a:r>
            <a:endParaRPr lang="en-US" sz="2400" dirty="0"/>
          </a:p>
          <a:p>
            <a:pPr marL="457200" indent="-457200"/>
            <a:r>
              <a:rPr lang="en-US" sz="2400" dirty="0" smtClean="0"/>
              <a:t>1</a:t>
            </a:r>
            <a:r>
              <a:rPr lang="ar-SA" sz="2400" dirty="0" smtClean="0"/>
              <a:t>) تقليل </a:t>
            </a:r>
            <a:r>
              <a:rPr lang="ar-SA" sz="2400" dirty="0"/>
              <a:t>التكاليف</a:t>
            </a:r>
            <a:r>
              <a:rPr lang="ar-SA" sz="2400" dirty="0" smtClean="0"/>
              <a:t>.</a:t>
            </a:r>
          </a:p>
          <a:p>
            <a:pPr marL="457200" indent="-457200">
              <a:buAutoNum type="arabicParenR"/>
            </a:pPr>
            <a:endParaRPr lang="en-US" sz="2400" dirty="0"/>
          </a:p>
          <a:p>
            <a:r>
              <a:rPr lang="en-US" sz="2400" dirty="0"/>
              <a:t>2</a:t>
            </a:r>
            <a:r>
              <a:rPr lang="ar-SA" sz="2400" dirty="0"/>
              <a:t>) توفير الوقت والجهد اللازم </a:t>
            </a:r>
            <a:r>
              <a:rPr lang="ar-SA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3</a:t>
            </a:r>
            <a:r>
              <a:rPr lang="ar-SA" sz="2400" dirty="0" smtClean="0"/>
              <a:t>) عدم تعرض المنتج للتلوث ولفقد الرطوبة أثناء النقل والتنظيف.</a:t>
            </a:r>
          </a:p>
          <a:p>
            <a:endParaRPr lang="en-US" sz="2400" dirty="0"/>
          </a:p>
          <a:p>
            <a:r>
              <a:rPr lang="en-US" sz="2400" dirty="0" smtClean="0"/>
              <a:t>4</a:t>
            </a:r>
            <a:r>
              <a:rPr lang="ar-SA" sz="2400" dirty="0" smtClean="0"/>
              <a:t>) الحفاظ </a:t>
            </a:r>
            <a:r>
              <a:rPr lang="ar-SA" sz="2400" dirty="0"/>
              <a:t>على نسبة الرطوبة حيث انه إذا سار المنتج مسافة  في جو حار فان ذلك يعمل على تجفيفه</a:t>
            </a:r>
            <a:r>
              <a:rPr lang="ar-SA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 smtClean="0"/>
              <a:t>5</a:t>
            </a:r>
            <a:r>
              <a:rPr lang="ar-SA" sz="2400" dirty="0" smtClean="0"/>
              <a:t>) </a:t>
            </a:r>
            <a:r>
              <a:rPr lang="ar-SA" sz="2400" dirty="0"/>
              <a:t>توفير الطاقة حيث انه بمقارنة الطاقة اللازمة لهذا المشروع والطاقة اللازمة لنقل المنتج من الصوامع الصغيرة إلى وحدة التنظيف تبين أن هذا المشروع يقلل من الطاقة المبذولة بنسبة تصل إلى </a:t>
            </a:r>
            <a:r>
              <a:rPr lang="en-US" sz="2400" dirty="0"/>
              <a:t>44</a:t>
            </a:r>
            <a:r>
              <a:rPr lang="ar-SA" sz="2400" dirty="0"/>
              <a:t>% .</a:t>
            </a:r>
            <a:endParaRPr lang="en-US" sz="2400" dirty="0"/>
          </a:p>
          <a:p>
            <a:endParaRPr lang="ar-SA" sz="2400" dirty="0"/>
          </a:p>
        </p:txBody>
      </p:sp>
      <p:sp>
        <p:nvSpPr>
          <p:cNvPr id="9" name="عنصر نائب للتذييل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10</a:t>
            </a:r>
            <a:endParaRPr lang="ar-SA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D:\الصوامع\مشروع الصوامع\صور الالات\IMG_007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071546"/>
            <a:ext cx="3282818" cy="24288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صورة 5" descr="C:\Users\toshiba\Desktop\مشروع تعديل الصوامع\DSC0376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071546"/>
            <a:ext cx="3301093" cy="250033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صورة 6" descr="C:\Users\toshiba\Desktop\مشروع تعديل الصوامع\IMG_006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857628"/>
            <a:ext cx="3286148" cy="237852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صورة 8" descr="C:\Users\toshiba\Desktop\مشروع تعديل الصوامع\IMG_134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57290" y="3857628"/>
            <a:ext cx="3286148" cy="236968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مربع نص 9"/>
          <p:cNvSpPr txBox="1"/>
          <p:nvPr/>
        </p:nvSpPr>
        <p:spPr>
          <a:xfrm>
            <a:off x="3571868" y="285728"/>
            <a:ext cx="500066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742950" indent="-742950">
              <a:buFont typeface="Wingdings" pitchFamily="2" charset="2"/>
              <a:buChar char="v"/>
            </a:pPr>
            <a:r>
              <a:rPr lang="ar-SA" sz="3600" b="1" dirty="0"/>
              <a:t>متطلبات المشروع: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5357818" y="1142984"/>
            <a:ext cx="2714644" cy="3231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SA" sz="1500" b="1" dirty="0"/>
              <a:t>عدد </a:t>
            </a:r>
            <a:r>
              <a:rPr lang="en-US" sz="1500" b="1" dirty="0"/>
              <a:t>2</a:t>
            </a:r>
            <a:r>
              <a:rPr lang="ar-SA" sz="1500" b="1" dirty="0"/>
              <a:t> بوابة معدنية (كهربائية أو يدوية)</a:t>
            </a:r>
          </a:p>
        </p:txBody>
      </p:sp>
      <p:sp>
        <p:nvSpPr>
          <p:cNvPr id="12" name="مربع نص 11"/>
          <p:cNvSpPr txBox="1"/>
          <p:nvPr/>
        </p:nvSpPr>
        <p:spPr>
          <a:xfrm>
            <a:off x="1643042" y="5715016"/>
            <a:ext cx="2714644" cy="3231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1500" b="1" dirty="0"/>
              <a:t>هيكل معدني</a:t>
            </a:r>
          </a:p>
        </p:txBody>
      </p:sp>
      <p:sp>
        <p:nvSpPr>
          <p:cNvPr id="13" name="مربع نص 12"/>
          <p:cNvSpPr txBox="1"/>
          <p:nvPr/>
        </p:nvSpPr>
        <p:spPr>
          <a:xfrm>
            <a:off x="5429256" y="5715016"/>
            <a:ext cx="2714644" cy="3231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1500" b="1" dirty="0"/>
              <a:t>جهاز التنظيف </a:t>
            </a:r>
            <a:r>
              <a:rPr lang="ar-SA" sz="1500" b="1" dirty="0" smtClean="0"/>
              <a:t>الأولى</a:t>
            </a:r>
            <a:endParaRPr lang="ar-SA" sz="1500" b="1" dirty="0"/>
          </a:p>
        </p:txBody>
      </p:sp>
      <p:sp>
        <p:nvSpPr>
          <p:cNvPr id="14" name="مربع نص 13"/>
          <p:cNvSpPr txBox="1"/>
          <p:nvPr/>
        </p:nvSpPr>
        <p:spPr>
          <a:xfrm>
            <a:off x="1714480" y="1142984"/>
            <a:ext cx="2714644" cy="3231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1500" b="1" dirty="0"/>
              <a:t>عدد </a:t>
            </a:r>
            <a:r>
              <a:rPr lang="en-US" sz="1500" b="1" dirty="0"/>
              <a:t>1</a:t>
            </a:r>
            <a:r>
              <a:rPr lang="ar-SA" sz="1500" b="1" dirty="0"/>
              <a:t> بريمة بطول </a:t>
            </a:r>
            <a:r>
              <a:rPr lang="en-US" sz="1500" b="1" dirty="0"/>
              <a:t>21</a:t>
            </a:r>
            <a:r>
              <a:rPr lang="ar-SA" sz="1500" b="1" dirty="0"/>
              <a:t> </a:t>
            </a:r>
            <a:r>
              <a:rPr lang="ar-SA" sz="1500" b="1" dirty="0" smtClean="0"/>
              <a:t>متر</a:t>
            </a:r>
            <a:endParaRPr lang="ar-SA" sz="1500" b="1" dirty="0"/>
          </a:p>
        </p:txBody>
      </p:sp>
      <p:sp>
        <p:nvSpPr>
          <p:cNvPr id="18" name="عنصر نائب للتذييل 17"/>
          <p:cNvSpPr>
            <a:spLocks noGrp="1"/>
          </p:cNvSpPr>
          <p:nvPr>
            <p:ph type="ftr" sz="quarter" idx="11"/>
          </p:nvPr>
        </p:nvSpPr>
        <p:spPr>
          <a:xfrm>
            <a:off x="3124200" y="6429396"/>
            <a:ext cx="2895600" cy="428604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11</a:t>
            </a:r>
            <a:endParaRPr lang="ar-SA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>
              <a:buFont typeface="Wingdings" pitchFamily="2" charset="2"/>
              <a:buChar char="v"/>
            </a:pPr>
            <a:r>
              <a:rPr lang="ar-SA" b="1" dirty="0" smtClean="0"/>
              <a:t>  الخاتمة: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SA" dirty="0" smtClean="0"/>
              <a:t>من </a:t>
            </a:r>
            <a:r>
              <a:rPr lang="ar-SA" dirty="0"/>
              <a:t>خلال التدريب التعاوني استطعت معرفة </a:t>
            </a:r>
            <a:r>
              <a:rPr lang="ar-SA" dirty="0" smtClean="0"/>
              <a:t>معرفة آلية العمل وطبيعته مما </a:t>
            </a:r>
            <a:r>
              <a:rPr lang="ar-SA" dirty="0" err="1" smtClean="0"/>
              <a:t>ساعدتي</a:t>
            </a:r>
            <a:r>
              <a:rPr lang="ar-SA" dirty="0" smtClean="0"/>
              <a:t> على  اكتشاف قدراتي ومواطن ضعفي من خلال المواجهة الفعلية للحياة العملية, وربط بعض المعلومات </a:t>
            </a:r>
            <a:r>
              <a:rPr lang="ar-SA" dirty="0"/>
              <a:t>النظرية التي تعلمتها من خلال فترة دراستي الجامعية وتطبيقها علي أرض الواقع بأكبر قدر ممكن قبل الدخول بشكل رسمي في ميدان العمل الحقيقي. </a:t>
            </a:r>
            <a:endParaRPr lang="en-US" dirty="0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12</a:t>
            </a:r>
            <a:endParaRPr lang="ar-SA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233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5593254"/>
          </a:xfrm>
        </p:spPr>
        <p:txBody>
          <a:bodyPr>
            <a:normAutofit fontScale="92500" lnSpcReduction="20000"/>
          </a:bodyPr>
          <a:lstStyle/>
          <a:p>
            <a:r>
              <a:rPr lang="ar-SA" sz="4200" b="1" dirty="0" smtClean="0"/>
              <a:t>السلبيات:</a:t>
            </a:r>
          </a:p>
          <a:p>
            <a:pPr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1</a:t>
            </a:r>
            <a:r>
              <a:rPr lang="ar-SA" dirty="0" smtClean="0"/>
              <a:t>) </a:t>
            </a:r>
            <a:r>
              <a:rPr lang="ar-SA" dirty="0"/>
              <a:t>عدم توفر السكن خلال فترة تدريبي.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</a:t>
            </a:r>
            <a:r>
              <a:rPr lang="ar-SA" dirty="0"/>
              <a:t>) صعوبة أخذ بعض المعلومات من بعض </a:t>
            </a:r>
            <a:r>
              <a:rPr lang="ar-SA" dirty="0" smtClean="0"/>
              <a:t>المهندسين.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3</a:t>
            </a:r>
            <a:r>
              <a:rPr lang="ar-SA" dirty="0" smtClean="0"/>
              <a:t>) </a:t>
            </a:r>
            <a:r>
              <a:rPr lang="ar-SA" dirty="0"/>
              <a:t>مشقة الطريق من البيت الى موقع الشركة</a:t>
            </a:r>
            <a:r>
              <a:rPr lang="ar-SA" dirty="0" smtClean="0"/>
              <a:t>.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ar-SA" sz="4200" b="1" dirty="0" smtClean="0"/>
              <a:t>التوصيات:</a:t>
            </a:r>
          </a:p>
          <a:p>
            <a:pPr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1</a:t>
            </a:r>
            <a:r>
              <a:rPr lang="ar-SA" dirty="0" smtClean="0"/>
              <a:t>) </a:t>
            </a:r>
            <a:r>
              <a:rPr lang="ar-SA" dirty="0"/>
              <a:t>أن يتم وضع خطة مسبقة تقدم للطالب قبل بداية تدريبه تكون متفقه بين </a:t>
            </a:r>
            <a:r>
              <a:rPr lang="ar-SA" dirty="0" err="1"/>
              <a:t>الجامعه</a:t>
            </a:r>
            <a:r>
              <a:rPr lang="ar-SA" dirty="0"/>
              <a:t> </a:t>
            </a:r>
            <a:r>
              <a:rPr lang="ar-SA" dirty="0" smtClean="0"/>
              <a:t>والشركة.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</a:t>
            </a:r>
            <a:r>
              <a:rPr lang="ar-SA" dirty="0"/>
              <a:t>) زيادة عدد الغرف بالسكن </a:t>
            </a:r>
            <a:endParaRPr lang="en-US" dirty="0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13</a:t>
            </a:r>
            <a:endParaRPr lang="ar-SA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46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2411760" y="-33685"/>
            <a:ext cx="4665060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SA" sz="9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شكرا</a:t>
            </a:r>
          </a:p>
          <a:p>
            <a:pPr algn="ctr"/>
            <a:r>
              <a:rPr lang="ar-SA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على حسن الاستماع</a:t>
            </a:r>
            <a:endParaRPr lang="ar-SA" sz="9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14</a:t>
            </a:r>
            <a:endParaRPr lang="ar-SA" sz="2000" dirty="0">
              <a:solidFill>
                <a:schemeClr val="tx1"/>
              </a:solidFill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251520" y="4869160"/>
            <a:ext cx="1008112" cy="264687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6600" dirty="0" smtClean="0"/>
              <a:t>؟</a:t>
            </a:r>
            <a:endParaRPr lang="ar-SA" sz="1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>
              <a:buFont typeface="Wingdings" pitchFamily="2" charset="2"/>
              <a:buChar char="v"/>
            </a:pPr>
            <a:r>
              <a:rPr lang="ar-SA" sz="4800" b="1" dirty="0" smtClean="0"/>
              <a:t>  محتويات العرض:</a:t>
            </a:r>
            <a:endParaRPr lang="ar-SA" sz="4800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ar-SA" b="1" dirty="0" smtClean="0"/>
              <a:t> مقدمة.</a:t>
            </a:r>
          </a:p>
          <a:p>
            <a:pPr>
              <a:buFont typeface="Wingdings" pitchFamily="2" charset="2"/>
              <a:buChar char="q"/>
            </a:pPr>
            <a:endParaRPr lang="ar-SA" b="1" dirty="0" smtClean="0"/>
          </a:p>
          <a:p>
            <a:pPr>
              <a:buFont typeface="Wingdings" pitchFamily="2" charset="2"/>
              <a:buChar char="q"/>
            </a:pPr>
            <a:r>
              <a:rPr lang="ar-SA" b="1" dirty="0" smtClean="0"/>
              <a:t> التعريف بالشركة.</a:t>
            </a:r>
          </a:p>
          <a:p>
            <a:pPr>
              <a:buNone/>
            </a:pPr>
            <a:endParaRPr lang="ar-SA" b="1" dirty="0" smtClean="0"/>
          </a:p>
          <a:p>
            <a:pPr>
              <a:buFont typeface="Wingdings" pitchFamily="2" charset="2"/>
              <a:buChar char="q"/>
            </a:pPr>
            <a:r>
              <a:rPr lang="ar-SA" b="1" dirty="0" smtClean="0"/>
              <a:t> الصوامع.</a:t>
            </a:r>
          </a:p>
          <a:p>
            <a:pPr>
              <a:buNone/>
            </a:pPr>
            <a:endParaRPr lang="ar-SA" b="1" dirty="0" smtClean="0"/>
          </a:p>
          <a:p>
            <a:pPr>
              <a:buFont typeface="Wingdings" pitchFamily="2" charset="2"/>
              <a:buChar char="q"/>
            </a:pPr>
            <a:r>
              <a:rPr lang="ar-SA" b="1" dirty="0" smtClean="0"/>
              <a:t> مشروع ربط الصوامع القديمة بوحدة التنظيف.</a:t>
            </a:r>
          </a:p>
          <a:p>
            <a:pPr>
              <a:buFont typeface="Wingdings" pitchFamily="2" charset="2"/>
              <a:buChar char="q"/>
            </a:pPr>
            <a:endParaRPr lang="ar-SA" b="1" dirty="0" smtClean="0"/>
          </a:p>
          <a:p>
            <a:pPr>
              <a:buFont typeface="Wingdings" pitchFamily="2" charset="2"/>
              <a:buChar char="q"/>
            </a:pPr>
            <a:r>
              <a:rPr lang="ar-SA" b="1" dirty="0" smtClean="0"/>
              <a:t> الخاتمة. </a:t>
            </a:r>
          </a:p>
          <a:p>
            <a:pPr>
              <a:buFont typeface="Wingdings" pitchFamily="2" charset="2"/>
              <a:buChar char="q"/>
            </a:pPr>
            <a:endParaRPr lang="ar-SA" b="1" dirty="0" smtClean="0"/>
          </a:p>
          <a:p>
            <a:pPr>
              <a:buFont typeface="Wingdings" pitchFamily="2" charset="2"/>
              <a:buChar char="q"/>
            </a:pPr>
            <a:endParaRPr lang="ar-SA" b="1" dirty="0" smtClean="0"/>
          </a:p>
          <a:p>
            <a:pPr>
              <a:buNone/>
            </a:pPr>
            <a:endParaRPr lang="ar-SA" dirty="0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2</a:t>
            </a:r>
            <a:endParaRPr lang="ar-SA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buFont typeface="Wingdings" pitchFamily="2" charset="2"/>
              <a:buChar char="v"/>
            </a:pPr>
            <a:r>
              <a:rPr lang="ar-SA" dirty="0" smtClean="0"/>
              <a:t>  </a:t>
            </a:r>
            <a:r>
              <a:rPr lang="ar-SA" b="1" dirty="0" smtClean="0"/>
              <a:t>مقدمة:</a:t>
            </a:r>
            <a:endParaRPr lang="ar-SA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ar-SA" dirty="0" smtClean="0"/>
              <a:t>يهدف هذا العرض إلى التعريف بالشركة السعودية للإنماء الزراعي التي تم تدريبي فيها حيث تم التدريب في (الفرع الرئيسي) المتواجد بوادي </a:t>
            </a:r>
            <a:r>
              <a:rPr lang="ar-SA" dirty="0" err="1" smtClean="0"/>
              <a:t>الدواسر</a:t>
            </a:r>
            <a:r>
              <a:rPr lang="ar-SA" dirty="0" smtClean="0"/>
              <a:t> من تاريخ (</a:t>
            </a:r>
            <a:r>
              <a:rPr lang="en-US" dirty="0" smtClean="0"/>
              <a:t>1436/8/21</a:t>
            </a:r>
            <a:r>
              <a:rPr lang="ar-SA" dirty="0" smtClean="0"/>
              <a:t>هـ) إلى تاريخ (</a:t>
            </a:r>
            <a:r>
              <a:rPr lang="en-US" dirty="0" smtClean="0"/>
              <a:t>1437/2/21</a:t>
            </a:r>
            <a:r>
              <a:rPr lang="ar-SA" dirty="0" smtClean="0"/>
              <a:t>هـ) </a:t>
            </a:r>
          </a:p>
          <a:p>
            <a:pPr>
              <a:buNone/>
            </a:pPr>
            <a:r>
              <a:rPr lang="ar-SA" dirty="0" smtClean="0"/>
              <a:t>    بواقع </a:t>
            </a:r>
            <a:r>
              <a:rPr lang="en-US" dirty="0" smtClean="0"/>
              <a:t>7</a:t>
            </a:r>
            <a:r>
              <a:rPr lang="ar-SA" dirty="0" smtClean="0"/>
              <a:t>ساعات يوميا لمدة </a:t>
            </a:r>
            <a:r>
              <a:rPr lang="en-US" dirty="0" smtClean="0"/>
              <a:t>5</a:t>
            </a:r>
            <a:r>
              <a:rPr lang="ar-SA" dirty="0" smtClean="0"/>
              <a:t> أيام بالأسبوع. وقدرت عدد الساعات التدريبية خلال هذه الفترة بحوالي </a:t>
            </a:r>
            <a:r>
              <a:rPr lang="en-US" dirty="0" smtClean="0"/>
              <a:t>903</a:t>
            </a:r>
            <a:r>
              <a:rPr lang="ar-SA" dirty="0" smtClean="0"/>
              <a:t> ساعة تدريبية. </a:t>
            </a:r>
          </a:p>
          <a:p>
            <a:pPr>
              <a:buNone/>
            </a:pPr>
            <a:endParaRPr lang="ar-SA" dirty="0" smtClean="0"/>
          </a:p>
          <a:p>
            <a:r>
              <a:rPr lang="ar-SA" dirty="0" smtClean="0"/>
              <a:t>يحتوي هذا العرض على وصف ما شاهدته من العمليات التابعة لقسم </a:t>
            </a:r>
            <a:r>
              <a:rPr lang="ar-SA" dirty="0" err="1" smtClean="0"/>
              <a:t>انتاج</a:t>
            </a:r>
            <a:r>
              <a:rPr lang="ar-SA" dirty="0" smtClean="0"/>
              <a:t> المحاصيل وتحديدا في الصوامع.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</a:rPr>
              <a:t>3</a:t>
            </a:r>
            <a:endParaRPr lang="ar-SA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>
              <a:buFont typeface="Wingdings" pitchFamily="2" charset="2"/>
              <a:buChar char="v"/>
            </a:pPr>
            <a:r>
              <a:rPr lang="ar-SA" b="1" dirty="0" smtClean="0"/>
              <a:t>  التعريف بالشركة:                          ال</a:t>
            </a:r>
            <a:r>
              <a:rPr lang="ar-SA" b="1" u="sng" dirty="0" smtClean="0"/>
              <a:t>شركة السعودية للإنماء الإنماء الزراعي</a:t>
            </a:r>
            <a:endParaRPr lang="ar-SA" b="1" u="sn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974871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ar-SA" dirty="0" smtClean="0"/>
              <a:t>تضم الشركة أربعة أقسام رئيسية وهي :</a:t>
            </a:r>
          </a:p>
          <a:p>
            <a:pPr>
              <a:buNone/>
            </a:pPr>
            <a:r>
              <a:rPr lang="ar-SA" dirty="0" smtClean="0"/>
              <a:t>   قسم انتاج المحاصيل وقسم المياه والطاقة وقسم انتاج وتخزين البطاطس وقسم مستودعات التبريد.</a:t>
            </a:r>
          </a:p>
          <a:p>
            <a:pPr>
              <a:buNone/>
            </a:pPr>
            <a:endParaRPr lang="en-US" dirty="0" smtClean="0"/>
          </a:p>
          <a:p>
            <a:r>
              <a:rPr lang="ar-SA" dirty="0" smtClean="0"/>
              <a:t>يبلغ عدد العاملين في الشركة </a:t>
            </a:r>
            <a:r>
              <a:rPr lang="en-US" dirty="0" smtClean="0"/>
              <a:t>162 </a:t>
            </a:r>
            <a:r>
              <a:rPr lang="ar-SA" dirty="0" smtClean="0"/>
              <a:t> عامل على كفالة الشركة, ويبلغ عدد المهندسين </a:t>
            </a:r>
            <a:r>
              <a:rPr lang="en-US" dirty="0" smtClean="0"/>
              <a:t>11</a:t>
            </a:r>
            <a:r>
              <a:rPr lang="ar-SA" dirty="0" smtClean="0"/>
              <a:t> مهندس.     </a:t>
            </a:r>
          </a:p>
          <a:p>
            <a:pPr>
              <a:buNone/>
            </a:pPr>
            <a:r>
              <a:rPr lang="ar-SA" dirty="0" smtClean="0"/>
              <a:t>           </a:t>
            </a:r>
            <a:endParaRPr lang="en-US" dirty="0" smtClean="0"/>
          </a:p>
          <a:p>
            <a:r>
              <a:rPr lang="ar-SA" dirty="0" smtClean="0"/>
              <a:t>وتم الإشراف على المتدرب من قبل مدير المشروع المهندس/ صلاح, والمهندسين المكلفين بالإشراف على الأقسام.</a:t>
            </a:r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4</a:t>
            </a:r>
            <a:endParaRPr lang="ar-SA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>
              <a:buFont typeface="Wingdings" pitchFamily="2" charset="2"/>
              <a:buChar char="v"/>
            </a:pPr>
            <a:r>
              <a:rPr lang="ar-SA" b="1" dirty="0" smtClean="0"/>
              <a:t> الصوامع:</a:t>
            </a:r>
            <a:r>
              <a:rPr lang="ar-SA" dirty="0" smtClean="0"/>
              <a:t> 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/>
              <a:t>يتم </a:t>
            </a:r>
            <a:r>
              <a:rPr lang="ar-SA" dirty="0"/>
              <a:t>تخزين الحبوب (القمح أو الذرة الصفراء) في صوامع تتكون من قاعدة </a:t>
            </a:r>
            <a:r>
              <a:rPr lang="ar-SA" dirty="0" err="1"/>
              <a:t>اسمنتية</a:t>
            </a:r>
            <a:r>
              <a:rPr lang="ar-SA" dirty="0"/>
              <a:t>, وقوائم من الحديد على شكل حرف </a:t>
            </a:r>
            <a:r>
              <a:rPr lang="en-US" dirty="0"/>
              <a:t>H</a:t>
            </a:r>
            <a:r>
              <a:rPr lang="ar-SA" dirty="0"/>
              <a:t>, ومن الصاج لتغليف الصومعة وعزلها من الخارج.</a:t>
            </a:r>
            <a:endParaRPr lang="en-US" dirty="0"/>
          </a:p>
          <a:p>
            <a:r>
              <a:rPr lang="ar-SA" dirty="0"/>
              <a:t>وتهدف الصوامع إلى الحفاظ على جودة الحبوب لمدة أطول بمواصفات جودة محددة من حيث درجة الحرارة ونسبة الرطوبة وعدم وجود الحشرات.</a:t>
            </a:r>
            <a:endParaRPr lang="en-US" dirty="0"/>
          </a:p>
          <a:p>
            <a:endParaRPr lang="ar-SA" dirty="0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5</a:t>
            </a:r>
            <a:endParaRPr lang="ar-SA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dell\Desktop\مشروعي\صور\IMG_74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4143404" cy="471490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28" name="Picture 4" descr="C:\Users\dell\Desktop\التعديل الثاني\التعديل الثاني صور\IMG_79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285860"/>
            <a:ext cx="3843278" cy="471960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مربع نص 6"/>
          <p:cNvSpPr txBox="1"/>
          <p:nvPr/>
        </p:nvSpPr>
        <p:spPr>
          <a:xfrm>
            <a:off x="5072066" y="500042"/>
            <a:ext cx="32861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الصوامع الكبيرة</a:t>
            </a:r>
            <a:endParaRPr lang="ar-SA" sz="2000" b="1" dirty="0"/>
          </a:p>
        </p:txBody>
      </p:sp>
      <p:sp>
        <p:nvSpPr>
          <p:cNvPr id="8" name="مربع نص 7"/>
          <p:cNvSpPr txBox="1"/>
          <p:nvPr/>
        </p:nvSpPr>
        <p:spPr>
          <a:xfrm>
            <a:off x="1000100" y="500042"/>
            <a:ext cx="32861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 smtClean="0"/>
              <a:t>الصوامع الصغيرة</a:t>
            </a:r>
            <a:endParaRPr lang="ar-SA" sz="2000" b="1" dirty="0"/>
          </a:p>
        </p:txBody>
      </p:sp>
      <p:cxnSp>
        <p:nvCxnSpPr>
          <p:cNvPr id="10" name="رابط كسهم مستقيم 9"/>
          <p:cNvCxnSpPr>
            <a:stCxn id="7" idx="2"/>
            <a:endCxn id="1028" idx="0"/>
          </p:cNvCxnSpPr>
          <p:nvPr/>
        </p:nvCxnSpPr>
        <p:spPr>
          <a:xfrm rot="5400000">
            <a:off x="6518693" y="1089413"/>
            <a:ext cx="385708" cy="71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رابط كسهم مستقيم 13"/>
          <p:cNvCxnSpPr>
            <a:stCxn id="8" idx="2"/>
          </p:cNvCxnSpPr>
          <p:nvPr/>
        </p:nvCxnSpPr>
        <p:spPr>
          <a:xfrm rot="5400000">
            <a:off x="2450320" y="1093006"/>
            <a:ext cx="38570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عنصر نائب للتذييل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6</a:t>
            </a:r>
            <a:endParaRPr lang="ar-SA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42910" y="285736"/>
            <a:ext cx="8229600" cy="1143000"/>
          </a:xfrm>
        </p:spPr>
        <p:txBody>
          <a:bodyPr>
            <a:normAutofit fontScale="90000"/>
          </a:bodyPr>
          <a:lstStyle/>
          <a:p>
            <a:pPr>
              <a:buFont typeface="Wingdings" pitchFamily="2" charset="2"/>
              <a:buChar char="v"/>
            </a:pPr>
            <a:r>
              <a:rPr lang="ar-SA" b="1" dirty="0" smtClean="0"/>
              <a:t> مشروع ربط الصوامع القديمة بوحدة التنظيف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sz="2800" b="1" dirty="0" smtClean="0"/>
              <a:t>يهدف المشروع إلى:</a:t>
            </a:r>
          </a:p>
          <a:p>
            <a:pPr>
              <a:buNone/>
            </a:pPr>
            <a:endParaRPr lang="en-US" sz="2800" b="1" dirty="0" smtClean="0"/>
          </a:p>
          <a:p>
            <a:pPr marL="514350" indent="-514350">
              <a:buAutoNum type="arabicParenR"/>
            </a:pPr>
            <a:r>
              <a:rPr lang="ar-SA" dirty="0" smtClean="0"/>
              <a:t>ربط الصوامع (كوحدة تخزين) بغرفة التنظيف (كوحدة تشغيل) وهو ما يجعل عملية نقل المنتج تتم بسهولة ويسر.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2</a:t>
            </a:r>
            <a:r>
              <a:rPr lang="ar-SA" dirty="0" smtClean="0"/>
              <a:t>) عدم تعرض المنتج للتلوث ولفقد الرطوبة أثناء النقل والتنظيف.</a:t>
            </a:r>
            <a:endParaRPr lang="en-US" dirty="0" smtClean="0"/>
          </a:p>
          <a:p>
            <a:pPr>
              <a:buNone/>
            </a:pPr>
            <a:endParaRPr lang="ar-SA" dirty="0"/>
          </a:p>
        </p:txBody>
      </p:sp>
      <p:sp>
        <p:nvSpPr>
          <p:cNvPr id="7" name="عنصر نائب للتذييل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7</a:t>
            </a:r>
            <a:endParaRPr lang="ar-SA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50" name="AutoShape 18"/>
          <p:cNvSpPr>
            <a:spLocks noChangeArrowheads="1"/>
          </p:cNvSpPr>
          <p:nvPr/>
        </p:nvSpPr>
        <p:spPr bwMode="auto">
          <a:xfrm>
            <a:off x="4027470" y="2571744"/>
            <a:ext cx="998537" cy="101440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  <a:hlinkClick r:id="rId2" action="ppaction://hlinkfile"/>
              </a:rPr>
              <a:t>ناقل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 رأسي</a:t>
            </a:r>
            <a:endParaRPr kumimoji="0" lang="ar-S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9" name="Oval 17"/>
          <p:cNvSpPr>
            <a:spLocks noChangeArrowheads="1"/>
          </p:cNvSpPr>
          <p:nvPr/>
        </p:nvSpPr>
        <p:spPr bwMode="auto">
          <a:xfrm>
            <a:off x="285720" y="2500307"/>
            <a:ext cx="1828813" cy="3071834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6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صومعه</a:t>
            </a:r>
            <a:r>
              <a:rPr kumimoji="0" lang="ar-SA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 رقم 5</a:t>
            </a:r>
            <a:endParaRPr kumimoji="0" lang="ar-SA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8" name="Rectangle 16"/>
          <p:cNvSpPr>
            <a:spLocks noChangeArrowheads="1"/>
          </p:cNvSpPr>
          <p:nvPr/>
        </p:nvSpPr>
        <p:spPr bwMode="auto">
          <a:xfrm>
            <a:off x="2724132" y="2989250"/>
            <a:ext cx="830263" cy="8683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بوابة</a:t>
            </a:r>
            <a:endParaRPr kumimoji="0" lang="ar-S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7" name="Rectangle 15"/>
          <p:cNvSpPr>
            <a:spLocks noChangeArrowheads="1"/>
          </p:cNvSpPr>
          <p:nvPr/>
        </p:nvSpPr>
        <p:spPr bwMode="auto">
          <a:xfrm>
            <a:off x="5489556" y="2786058"/>
            <a:ext cx="1011269" cy="81914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جهاز توجيه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ar-S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6" name="AutoShape 14"/>
          <p:cNvSpPr>
            <a:spLocks noChangeArrowheads="1"/>
          </p:cNvSpPr>
          <p:nvPr/>
        </p:nvSpPr>
        <p:spPr bwMode="auto">
          <a:xfrm rot="5400000">
            <a:off x="1835926" y="4522000"/>
            <a:ext cx="906462" cy="434975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8445" name="AutoShape 13"/>
          <p:cNvSpPr>
            <a:spLocks noChangeArrowheads="1"/>
          </p:cNvSpPr>
          <p:nvPr/>
        </p:nvSpPr>
        <p:spPr bwMode="auto">
          <a:xfrm>
            <a:off x="2000232" y="3286124"/>
            <a:ext cx="609600" cy="206375"/>
          </a:xfrm>
          <a:prstGeom prst="rightArrow">
            <a:avLst>
              <a:gd name="adj1" fmla="val 50000"/>
              <a:gd name="adj2" fmla="val 73846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8444" name="AutoShape 12"/>
          <p:cNvSpPr>
            <a:spLocks noChangeArrowheads="1"/>
          </p:cNvSpPr>
          <p:nvPr/>
        </p:nvSpPr>
        <p:spPr bwMode="auto">
          <a:xfrm>
            <a:off x="3554395" y="3305163"/>
            <a:ext cx="473075" cy="160338"/>
          </a:xfrm>
          <a:prstGeom prst="rightArrow">
            <a:avLst>
              <a:gd name="adj1" fmla="val 50000"/>
              <a:gd name="adj2" fmla="val 7376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8443" name="AutoShape 11"/>
          <p:cNvSpPr>
            <a:spLocks noChangeArrowheads="1"/>
          </p:cNvSpPr>
          <p:nvPr/>
        </p:nvSpPr>
        <p:spPr bwMode="auto">
          <a:xfrm>
            <a:off x="5026007" y="3305163"/>
            <a:ext cx="473075" cy="160338"/>
          </a:xfrm>
          <a:prstGeom prst="rightArrow">
            <a:avLst>
              <a:gd name="adj1" fmla="val 50000"/>
              <a:gd name="adj2" fmla="val 7376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8442" name="AutoShape 10"/>
          <p:cNvSpPr>
            <a:spLocks noChangeArrowheads="1"/>
          </p:cNvSpPr>
          <p:nvPr/>
        </p:nvSpPr>
        <p:spPr bwMode="auto">
          <a:xfrm>
            <a:off x="6527817" y="3305163"/>
            <a:ext cx="473075" cy="160338"/>
          </a:xfrm>
          <a:prstGeom prst="rightArrow">
            <a:avLst>
              <a:gd name="adj1" fmla="val 50000"/>
              <a:gd name="adj2" fmla="val 7376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8441" name="AutoShape 9"/>
          <p:cNvSpPr>
            <a:spLocks noChangeArrowheads="1"/>
          </p:cNvSpPr>
          <p:nvPr/>
        </p:nvSpPr>
        <p:spPr bwMode="auto">
          <a:xfrm>
            <a:off x="6858016" y="4286256"/>
            <a:ext cx="1006475" cy="9588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وحدة </a:t>
            </a:r>
            <a:endParaRPr kumimoji="0" lang="ar-SA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التنظيف</a:t>
            </a: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ar-SA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5429256" y="4143380"/>
            <a:ext cx="906462" cy="120652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تنظيف </a:t>
            </a:r>
            <a:endParaRPr kumimoji="0" lang="ar-SA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مبدأي</a:t>
            </a:r>
            <a:r>
              <a:rPr kumimoji="0" lang="ar-SA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ar-SA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9" name="AutoShape 7"/>
          <p:cNvSpPr>
            <a:spLocks noChangeArrowheads="1"/>
          </p:cNvSpPr>
          <p:nvPr/>
        </p:nvSpPr>
        <p:spPr bwMode="auto">
          <a:xfrm>
            <a:off x="3929058" y="4357694"/>
            <a:ext cx="998538" cy="906484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بريمة</a:t>
            </a:r>
            <a:r>
              <a:rPr kumimoji="0" lang="ar-SA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ar-SA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2571736" y="4429132"/>
            <a:ext cx="830263" cy="814409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بوابة</a:t>
            </a:r>
            <a:r>
              <a:rPr kumimoji="0" lang="ar-SA" sz="4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ar-S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7" name="AutoShape 5"/>
          <p:cNvSpPr>
            <a:spLocks noChangeArrowheads="1"/>
          </p:cNvSpPr>
          <p:nvPr/>
        </p:nvSpPr>
        <p:spPr bwMode="auto">
          <a:xfrm>
            <a:off x="4929190" y="4786322"/>
            <a:ext cx="473075" cy="160337"/>
          </a:xfrm>
          <a:prstGeom prst="rightArrow">
            <a:avLst>
              <a:gd name="adj1" fmla="val 50000"/>
              <a:gd name="adj2" fmla="val 7376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8436" name="AutoShape 4"/>
          <p:cNvSpPr>
            <a:spLocks noChangeArrowheads="1"/>
          </p:cNvSpPr>
          <p:nvPr/>
        </p:nvSpPr>
        <p:spPr bwMode="auto">
          <a:xfrm>
            <a:off x="3428992" y="4786322"/>
            <a:ext cx="473075" cy="160337"/>
          </a:xfrm>
          <a:prstGeom prst="rightArrow">
            <a:avLst>
              <a:gd name="adj1" fmla="val 50000"/>
              <a:gd name="adj2" fmla="val 7376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6357950" y="4786322"/>
            <a:ext cx="473075" cy="160338"/>
          </a:xfrm>
          <a:prstGeom prst="rightArrow">
            <a:avLst>
              <a:gd name="adj1" fmla="val 50000"/>
              <a:gd name="adj2" fmla="val 73762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8434" name="AutoShape 2"/>
          <p:cNvSpPr>
            <a:spLocks noChangeArrowheads="1"/>
          </p:cNvSpPr>
          <p:nvPr/>
        </p:nvSpPr>
        <p:spPr bwMode="auto">
          <a:xfrm>
            <a:off x="7065987" y="2928935"/>
            <a:ext cx="1006475" cy="62229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الشاحنات </a:t>
            </a:r>
            <a:endParaRPr kumimoji="0" lang="ar-SA" sz="1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33" name="AutoShape 1"/>
          <p:cNvSpPr>
            <a:spLocks/>
          </p:cNvSpPr>
          <p:nvPr/>
        </p:nvSpPr>
        <p:spPr bwMode="auto">
          <a:xfrm>
            <a:off x="5572132" y="1500174"/>
            <a:ext cx="1609729" cy="777875"/>
          </a:xfrm>
          <a:prstGeom prst="callout3">
            <a:avLst>
              <a:gd name="adj1" fmla="val 14694"/>
              <a:gd name="adj2" fmla="val 106866"/>
              <a:gd name="adj3" fmla="val 14694"/>
              <a:gd name="adj4" fmla="val 141060"/>
              <a:gd name="adj5" fmla="val 91019"/>
              <a:gd name="adj6" fmla="val 141060"/>
              <a:gd name="adj7" fmla="val 165713"/>
              <a:gd name="adj8" fmla="val 51644"/>
            </a:avLst>
          </a:prstGeom>
          <a:solidFill>
            <a:srgbClr val="FFFFFF"/>
          </a:solidFill>
          <a:ln w="9525">
            <a:solidFill>
              <a:srgbClr val="0D0D0D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raditional Arabic" pitchFamily="18" charset="-78"/>
                <a:ea typeface="Times New Roman" pitchFamily="18" charset="0"/>
                <a:cs typeface="Traditional Arabic" pitchFamily="18" charset="-78"/>
              </a:rPr>
              <a:t>يعمل على اختيار مكان المنتج</a:t>
            </a:r>
            <a:endParaRPr kumimoji="0" lang="ar-SA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62" name="Rectangle 30"/>
          <p:cNvSpPr>
            <a:spLocks noChangeArrowheads="1"/>
          </p:cNvSpPr>
          <p:nvPr/>
        </p:nvSpPr>
        <p:spPr bwMode="auto">
          <a:xfrm>
            <a:off x="2000232" y="17144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2143108" y="500042"/>
            <a:ext cx="642942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ar-SA" sz="3200" b="1" dirty="0" smtClean="0"/>
              <a:t> فكرة المشروع:</a:t>
            </a:r>
            <a:endParaRPr lang="ar-SA" sz="3200" b="1" dirty="0"/>
          </a:p>
        </p:txBody>
      </p:sp>
      <p:sp>
        <p:nvSpPr>
          <p:cNvPr id="25" name="عنصر نائب للتذييل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8</a:t>
            </a:r>
            <a:endParaRPr lang="ar-SA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ell\Desktop\التعديل الثاني\التعديل الثاني صور\IMG_79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10" y="1071546"/>
            <a:ext cx="2938354" cy="4572032"/>
          </a:xfrm>
          <a:prstGeom prst="rect">
            <a:avLst/>
          </a:prstGeom>
          <a:noFill/>
        </p:spPr>
      </p:pic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9</a:t>
            </a:r>
            <a:endParaRPr lang="ar-SA" sz="2000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dell\Desktop\التعديل الثاني\التعديل الثاني صور\IMG_79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42852"/>
            <a:ext cx="2928958" cy="2500330"/>
          </a:xfrm>
          <a:prstGeom prst="rect">
            <a:avLst/>
          </a:prstGeom>
          <a:noFill/>
        </p:spPr>
      </p:pic>
      <p:pic>
        <p:nvPicPr>
          <p:cNvPr id="1028" name="Picture 4" descr="C:\Users\dell\Desktop\التعديل الثاني\التعديل الثاني صور\IMG_797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42852"/>
            <a:ext cx="2857520" cy="2500330"/>
          </a:xfrm>
          <a:prstGeom prst="rect">
            <a:avLst/>
          </a:prstGeom>
          <a:noFill/>
        </p:spPr>
      </p:pic>
      <p:pic>
        <p:nvPicPr>
          <p:cNvPr id="1029" name="Picture 5" descr="C:\Users\dell\Desktop\التعديل الثاني\التعديل الثاني صور\IMG_79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3214686"/>
            <a:ext cx="2928958" cy="2643206"/>
          </a:xfrm>
          <a:prstGeom prst="rect">
            <a:avLst/>
          </a:prstGeom>
          <a:noFill/>
        </p:spPr>
      </p:pic>
      <p:pic>
        <p:nvPicPr>
          <p:cNvPr id="1030" name="Picture 6" descr="C:\Users\dell\Desktop\التعديل الثاني\التعديل الثاني صور\IMG_797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3214686"/>
            <a:ext cx="2857520" cy="2643206"/>
          </a:xfrm>
          <a:prstGeom prst="rect">
            <a:avLst/>
          </a:prstGeom>
          <a:noFill/>
        </p:spPr>
      </p:pic>
      <p:sp>
        <p:nvSpPr>
          <p:cNvPr id="11" name="مربع نص 10"/>
          <p:cNvSpPr txBox="1"/>
          <p:nvPr/>
        </p:nvSpPr>
        <p:spPr>
          <a:xfrm>
            <a:off x="3357554" y="2714620"/>
            <a:ext cx="25003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</a:rPr>
              <a:t>الناقل الرأسي وجهاز التوجيه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6286512" y="2714620"/>
            <a:ext cx="25003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FF0000"/>
                </a:solidFill>
              </a:rPr>
              <a:t>قادوس التعبئة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6215074" y="5929330"/>
            <a:ext cx="250033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b="1" dirty="0" smtClean="0">
                <a:solidFill>
                  <a:srgbClr val="FF0000"/>
                </a:solidFill>
              </a:rPr>
              <a:t>جهاز التنظيف المبدئي ووحدة التنظيف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3286116" y="5929330"/>
            <a:ext cx="250033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b="1" dirty="0" smtClean="0">
                <a:solidFill>
                  <a:srgbClr val="FF0000"/>
                </a:solidFill>
              </a:rPr>
              <a:t>بريمة</a:t>
            </a:r>
            <a:endParaRPr lang="ar-SA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1480</TotalTime>
  <Words>488</Words>
  <Application>Microsoft Office PowerPoint</Application>
  <PresentationFormat>عرض على الشاشة (3:4)‏</PresentationFormat>
  <Paragraphs>110</Paragraphs>
  <Slides>14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0" baseType="lpstr">
      <vt:lpstr>Arial</vt:lpstr>
      <vt:lpstr>Calibri</vt:lpstr>
      <vt:lpstr>Times New Roman</vt:lpstr>
      <vt:lpstr>Traditional Arabic</vt:lpstr>
      <vt:lpstr>Wingdings</vt:lpstr>
      <vt:lpstr>سمة Office</vt:lpstr>
      <vt:lpstr>عرض تقديمي في PowerPoint</vt:lpstr>
      <vt:lpstr>  محتويات العرض:</vt:lpstr>
      <vt:lpstr>  مقدمة:</vt:lpstr>
      <vt:lpstr>  التعريف بالشركة:                          الشركة السعودية للإنماء الإنماء الزراعي</vt:lpstr>
      <vt:lpstr> الصوامع: </vt:lpstr>
      <vt:lpstr>عرض تقديمي في PowerPoint</vt:lpstr>
      <vt:lpstr> مشروع ربط الصوامع القديمة بوحدة التنظيف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  الخاتمة: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dell</dc:creator>
  <cp:lastModifiedBy>Guest</cp:lastModifiedBy>
  <cp:revision>85</cp:revision>
  <dcterms:created xsi:type="dcterms:W3CDTF">2016-03-21T18:09:37Z</dcterms:created>
  <dcterms:modified xsi:type="dcterms:W3CDTF">2016-04-05T07:50:17Z</dcterms:modified>
</cp:coreProperties>
</file>