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90" r:id="rId1"/>
    <p:sldMasterId id="2147483842" r:id="rId2"/>
    <p:sldMasterId id="2147483859" r:id="rId3"/>
    <p:sldMasterId id="2147483906" r:id="rId4"/>
    <p:sldMasterId id="2147483918" r:id="rId5"/>
    <p:sldMasterId id="2147483936" r:id="rId6"/>
  </p:sldMasterIdLst>
  <p:notesMasterIdLst>
    <p:notesMasterId r:id="rId27"/>
  </p:notesMasterIdLst>
  <p:sldIdLst>
    <p:sldId id="257" r:id="rId7"/>
    <p:sldId id="258" r:id="rId8"/>
    <p:sldId id="259" r:id="rId9"/>
    <p:sldId id="261" r:id="rId10"/>
    <p:sldId id="263" r:id="rId11"/>
    <p:sldId id="264" r:id="rId12"/>
    <p:sldId id="267" r:id="rId13"/>
    <p:sldId id="268" r:id="rId14"/>
    <p:sldId id="269" r:id="rId15"/>
    <p:sldId id="270" r:id="rId16"/>
    <p:sldId id="262" r:id="rId17"/>
    <p:sldId id="265" r:id="rId18"/>
    <p:sldId id="266" r:id="rId19"/>
    <p:sldId id="271" r:id="rId20"/>
    <p:sldId id="272" r:id="rId21"/>
    <p:sldId id="273" r:id="rId22"/>
    <p:sldId id="274" r:id="rId23"/>
    <p:sldId id="275" r:id="rId24"/>
    <p:sldId id="277" r:id="rId25"/>
    <p:sldId id="27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281" autoAdjust="0"/>
    <p:restoredTop sz="94660"/>
  </p:normalViewPr>
  <p:slideViewPr>
    <p:cSldViewPr snapToGrid="0">
      <p:cViewPr varScale="1">
        <p:scale>
          <a:sx n="63" d="100"/>
          <a:sy n="63" d="100"/>
        </p:scale>
        <p:origin x="-90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B2EFA58-E6EF-412F-B1F3-7B90EE759FCA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7A063DF-53D2-49ED-BC58-F0ECF011BDF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0745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063DF-53D2-49ED-BC58-F0ECF011BDFF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272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بمعدل 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063DF-53D2-49ED-BC58-F0ECF011BDFF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4528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063DF-53D2-49ED-BC58-F0ECF011BDFF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473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2" y="1380070"/>
            <a:ext cx="8574623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8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3" y="5883277"/>
            <a:ext cx="4324044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774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8977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4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3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921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3" y="685801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3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6047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7207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3" y="685801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4" y="3886200"/>
            <a:ext cx="10018711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1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0474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2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ar-SA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3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0813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5587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7" y="685800"/>
            <a:ext cx="1770369" cy="5105400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3" y="685800"/>
            <a:ext cx="8019743" cy="5105400"/>
          </a:xfrm>
        </p:spPr>
        <p:txBody>
          <a:bodyPr vert="eaVert" anchor="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1053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5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1159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684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8" y="5867133"/>
            <a:ext cx="551167" cy="365125"/>
          </a:xfrm>
        </p:spPr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299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9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3869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1429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7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7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6493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4925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17647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6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1340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9660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2983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4777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654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80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9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10154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89885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59524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64191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1"/>
            <a:ext cx="1304743" cy="5251451"/>
          </a:xfrm>
        </p:spPr>
        <p:txBody>
          <a:bodyPr vert="eaVert" anchor="ctr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0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8402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4" y="2514601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4" y="4777381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Freeform 6"/>
          <p:cNvSpPr/>
          <p:nvPr/>
        </p:nvSpPr>
        <p:spPr bwMode="auto">
          <a:xfrm>
            <a:off x="1" y="4323812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4529542"/>
            <a:ext cx="779767" cy="365125"/>
          </a:xfrm>
        </p:spPr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61619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7032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9481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</p:spPr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16176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4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30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</p:spPr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40972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317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2"/>
            <a:ext cx="10018713" cy="1752599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4" y="2667001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1320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9959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90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4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14253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0475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35643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40282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2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18963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58317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87035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29179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3" y="627407"/>
            <a:ext cx="2207601" cy="5283817"/>
          </a:xfrm>
        </p:spPr>
        <p:txBody>
          <a:bodyPr vert="eaVert" anchor="ctr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7"/>
            <a:ext cx="6477000" cy="5283817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477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9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3069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69701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36605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6225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92422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43724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91312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59976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8087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34540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0921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87822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45698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r">
              <a:defRPr sz="48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46095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2053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62335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8389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57965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56706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74486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60294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7300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55175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35537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23364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8394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74127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31122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60850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43403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88985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09693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685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4" y="685801"/>
            <a:ext cx="6240991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3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70643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251178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49958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4261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64752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21287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49088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626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27412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04121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602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5" y="1752599"/>
            <a:ext cx="542615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5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5" y="3124199"/>
            <a:ext cx="542615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78311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89845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48578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2264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78681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0526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2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3" y="68580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2667001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7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81" y="5883277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8" y="5883277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355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831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5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4" y="6135810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4" y="787784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264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44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1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  <p:sldLayoutId id="2147483935" r:id="rId1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4EE0251-279C-47A6-B0F7-8899AAB8D89E}" type="datetimeFigureOut">
              <a:rPr lang="ar-SA" smtClean="0"/>
              <a:t>29/07/38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78479B4-D54A-45B9-A9F0-8B3ED68779F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1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  <p:sldLayoutId id="2147483953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4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260385" y="1953937"/>
            <a:ext cx="4888081" cy="1515533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  <a:r>
              <a:rPr lang="ar-SA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هزر: التعليم التعاوني</a:t>
            </a:r>
            <a:br>
              <a:rPr lang="ar-SA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شركة المراعي </a:t>
            </a:r>
            <a:br>
              <a:rPr lang="ar-SA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وشركة تبوك للتنمية الزراعية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093751" y="5227624"/>
            <a:ext cx="5221344" cy="1096899"/>
          </a:xfrm>
        </p:spPr>
        <p:txBody>
          <a:bodyPr>
            <a:noAutofit/>
          </a:bodyPr>
          <a:lstStyle/>
          <a:p>
            <a:pPr algn="ctr"/>
            <a:r>
              <a:rPr lang="ar-SA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المتدرب: محمد بن فهد المالك</a:t>
            </a:r>
          </a:p>
          <a:p>
            <a:pPr algn="ctr"/>
            <a:r>
              <a:rPr lang="ar-SA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الرقم الجامعي: 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433101931</a:t>
            </a:r>
            <a:endParaRPr lang="ar-SA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350" y="-113454"/>
            <a:ext cx="1912449" cy="195558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" t="3419" r="3353" b="9748"/>
          <a:stretch/>
        </p:blipFill>
        <p:spPr>
          <a:xfrm>
            <a:off x="7908225" y="272743"/>
            <a:ext cx="2982351" cy="1097280"/>
          </a:xfrm>
          <a:prstGeom prst="round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63" y="3631057"/>
            <a:ext cx="1988624" cy="1434979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769" y="3748942"/>
            <a:ext cx="1899454" cy="1200514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11563643" y="6324523"/>
            <a:ext cx="4782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ar-S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70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895635" y="193651"/>
            <a:ext cx="11104099" cy="69403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ar-SA" sz="3000" b="1" dirty="0">
                <a:solidFill>
                  <a:srgbClr val="A666E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000" b="1" dirty="0">
                <a:solidFill>
                  <a:srgbClr val="A666E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ar-SA" sz="3000" b="1" dirty="0">
                <a:solidFill>
                  <a:srgbClr val="A666E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قسم البساتين:</a:t>
            </a:r>
            <a:endParaRPr lang="ar-SA" sz="3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ar-SA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بساتين النخيل </a:t>
            </a:r>
          </a:p>
          <a:p>
            <a:pPr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endParaRPr lang="ar-SA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endParaRPr lang="ar-SA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ar-SA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بساتين العنب </a:t>
            </a:r>
          </a:p>
          <a:p>
            <a:pPr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endParaRPr lang="ar-SA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endParaRPr lang="ar-SA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ar-SA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بساتين الزيتون </a:t>
            </a:r>
          </a:p>
          <a:p>
            <a:pPr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endParaRPr lang="ar-SA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endParaRPr lang="ar-SA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4" r="29855"/>
          <a:stretch/>
        </p:blipFill>
        <p:spPr>
          <a:xfrm rot="5400000">
            <a:off x="1188218" y="3872521"/>
            <a:ext cx="1925058" cy="36959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71"/>
          <a:stretch/>
        </p:blipFill>
        <p:spPr>
          <a:xfrm rot="5400000">
            <a:off x="1188222" y="-691806"/>
            <a:ext cx="1925054" cy="36959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7" r="36843"/>
          <a:stretch/>
        </p:blipFill>
        <p:spPr>
          <a:xfrm rot="5400000">
            <a:off x="1188220" y="1574314"/>
            <a:ext cx="1925057" cy="36959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مربع نص 6"/>
          <p:cNvSpPr txBox="1"/>
          <p:nvPr/>
        </p:nvSpPr>
        <p:spPr>
          <a:xfrm>
            <a:off x="11451103" y="6324523"/>
            <a:ext cx="5908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ar-S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8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/>
          <p:cNvSpPr>
            <a:spLocks noGrp="1"/>
          </p:cNvSpPr>
          <p:nvPr>
            <p:ph idx="1"/>
          </p:nvPr>
        </p:nvSpPr>
        <p:spPr>
          <a:xfrm>
            <a:off x="719427" y="513101"/>
            <a:ext cx="10996246" cy="5697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ثانيًا: شركة تبوك للتنمية الزراعية</a:t>
            </a:r>
          </a:p>
          <a:p>
            <a:pPr marL="0" indent="0">
              <a:buNone/>
            </a:pPr>
            <a:endParaRPr lang="ar-SA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تعمل الشركة في الإنتاج الزراعي وتربية الأغنام بشكل قليل جدًا.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تحتوي الشركة على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ar-S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إدارات وهي إدارة البساتين وإدارة الإنتاج الحيواني وإدارة الري وإدارة المعدات الزراعية إدارة الجودة والخدمات المساندة</a:t>
            </a:r>
          </a:p>
          <a:p>
            <a:r>
              <a:rPr lang="ar-S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يعمل في الشركة ما يزيد عن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1100</a:t>
            </a:r>
            <a:r>
              <a:rPr lang="ar-S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موظف تحت مسميات مختلفة من مديري أقسام ومهندسين وعمال</a:t>
            </a:r>
          </a:p>
          <a:p>
            <a:r>
              <a:rPr lang="ar-S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الموقع الرئيسي للشركة:  منطقة تبوك / طريق الاردن / بعد شركة استرا على اليسار</a:t>
            </a:r>
          </a:p>
          <a:p>
            <a:r>
              <a:rPr lang="ar-S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الموقع الإلكتروني: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www.tadco-agri.com</a:t>
            </a:r>
          </a:p>
          <a:p>
            <a:endParaRPr lang="ar-SA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SA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SA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SA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74" y="513101"/>
            <a:ext cx="2134744" cy="1048863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11451103" y="6324523"/>
            <a:ext cx="5908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ar-S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70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580868" y="-48126"/>
            <a:ext cx="11418628" cy="66188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ar-SA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كان التدريب في تحت إشراف المهندس محمد </a:t>
            </a:r>
            <a:r>
              <a:rPr lang="ar-SA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الجعيد</a:t>
            </a:r>
            <a:r>
              <a:rPr lang="ar-S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المشرف على الآبار والمضخات والمهندس عبدالله الحويطي المشرف على إدارة المعدات الزراعية والمهندس احمد علي والمهندس مصطفى حسن المشرفين على إدارة البساتين والدكتور علاء صادق مدير إدارة الجودة والخدمات المساندة</a:t>
            </a:r>
          </a:p>
          <a:p>
            <a:pPr marL="0" indent="0">
              <a:buNone/>
            </a:pPr>
            <a:endParaRPr lang="ar-SA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موقع العمل الفعلي داخل الشركة، إما في الحقول أو في الورش أو في المعامل</a:t>
            </a:r>
          </a:p>
          <a:p>
            <a:pPr marL="0" indent="0">
              <a:buNone/>
            </a:pPr>
            <a:r>
              <a:rPr lang="ar-SA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والمختبرات.</a:t>
            </a:r>
          </a:p>
          <a:p>
            <a:pPr marL="0" indent="0">
              <a:buNone/>
            </a:pPr>
            <a:endParaRPr lang="ar-SA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كانت طريقة التقييم من ناحية الحضور والانصراف وكتابة تقرير شهري </a:t>
            </a:r>
          </a:p>
          <a:p>
            <a:pPr marL="0" indent="0">
              <a:buNone/>
            </a:pPr>
            <a:r>
              <a:rPr lang="ar-SA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عما تم الاستفادة منه، وأيضًا من ناحية التعاون والاستجابة مع المشرفين.</a:t>
            </a:r>
            <a:endParaRPr lang="ar-S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S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S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S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S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S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S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S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55" y="2465790"/>
            <a:ext cx="1901614" cy="1591016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74" y="4278131"/>
            <a:ext cx="2508395" cy="2366367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11451103" y="6324523"/>
            <a:ext cx="5908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ar-S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46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/>
          <p:cNvSpPr>
            <a:spLocks noGrp="1"/>
          </p:cNvSpPr>
          <p:nvPr>
            <p:ph idx="1"/>
          </p:nvPr>
        </p:nvSpPr>
        <p:spPr>
          <a:xfrm>
            <a:off x="1123690" y="168812"/>
            <a:ext cx="10264724" cy="1562100"/>
          </a:xfrm>
        </p:spPr>
        <p:txBody>
          <a:bodyPr>
            <a:normAutofit/>
          </a:bodyPr>
          <a:lstStyle/>
          <a:p>
            <a:r>
              <a:rPr lang="ar-SA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يوضح الشكل التالي خطة التدريب خلال الفترة الثانية ولمدة ثمانية أسابيع في شركة تبوك للتنمية الزراعية:</a:t>
            </a: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912680"/>
              </p:ext>
            </p:extLst>
          </p:nvPr>
        </p:nvGraphicFramePr>
        <p:xfrm>
          <a:off x="930442" y="1259636"/>
          <a:ext cx="10395283" cy="529571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870156">
                  <a:extLst>
                    <a:ext uri="{9D8B030D-6E8A-4147-A177-3AD203B41FA5}">
                      <a16:colId xmlns:a16="http://schemas.microsoft.com/office/drawing/2014/main" xmlns="" val="1218338904"/>
                    </a:ext>
                  </a:extLst>
                </a:gridCol>
                <a:gridCol w="3465448">
                  <a:extLst>
                    <a:ext uri="{9D8B030D-6E8A-4147-A177-3AD203B41FA5}">
                      <a16:colId xmlns:a16="http://schemas.microsoft.com/office/drawing/2014/main" xmlns="" val="572839235"/>
                    </a:ext>
                  </a:extLst>
                </a:gridCol>
                <a:gridCol w="4059679">
                  <a:extLst>
                    <a:ext uri="{9D8B030D-6E8A-4147-A177-3AD203B41FA5}">
                      <a16:colId xmlns:a16="http://schemas.microsoft.com/office/drawing/2014/main" xmlns="" val="2169237526"/>
                    </a:ext>
                  </a:extLst>
                </a:gridCol>
              </a:tblGrid>
              <a:tr h="785363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الإدارة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المشرف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الفترة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66925623"/>
                  </a:ext>
                </a:extLst>
              </a:tr>
              <a:tr h="84092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إدارة الري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المهندس محمد </a:t>
                      </a:r>
                      <a:r>
                        <a:rPr lang="ar-SA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الجعيد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من الأسبوع الأول</a:t>
                      </a:r>
                      <a:r>
                        <a:rPr lang="ar-SA" sz="2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إلى الأسبوع</a:t>
                      </a:r>
                      <a:r>
                        <a:rPr lang="ar-SA" sz="2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الثالث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09776422"/>
                  </a:ext>
                </a:extLst>
              </a:tr>
              <a:tr h="84092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إدارة المعدات الزراعية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المهندس عبدالله الحويطي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الأسبوع الرابع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22822406"/>
                  </a:ext>
                </a:extLst>
              </a:tr>
              <a:tr h="84092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إدارة البساتين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قسم الفاكهة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المهندس أحمد علي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الأسبوع الخامس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22448332"/>
                  </a:ext>
                </a:extLst>
              </a:tr>
              <a:tr h="84092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إدارة البساتين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قسم العنب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المهندس مصطفى حسن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الأسبوع السادس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64050458"/>
                  </a:ext>
                </a:extLst>
              </a:tr>
              <a:tr h="100224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إدارة المختبر والخدمات المساندة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الدكتور علاء صادق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الأسبوع</a:t>
                      </a:r>
                      <a:r>
                        <a:rPr lang="ar-SA" sz="24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السابع والأسبوع الثامن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98536835"/>
                  </a:ext>
                </a:extLst>
              </a:tr>
            </a:tbl>
          </a:graphicData>
        </a:graphic>
      </p:graphicFrame>
      <p:sp>
        <p:nvSpPr>
          <p:cNvPr id="6" name="مربع نص 5"/>
          <p:cNvSpPr txBox="1"/>
          <p:nvPr/>
        </p:nvSpPr>
        <p:spPr>
          <a:xfrm>
            <a:off x="11451103" y="6324523"/>
            <a:ext cx="5908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ar-S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058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/>
          <p:cNvSpPr txBox="1">
            <a:spLocks/>
          </p:cNvSpPr>
          <p:nvPr/>
        </p:nvSpPr>
        <p:spPr>
          <a:xfrm>
            <a:off x="-14066" y="761659"/>
            <a:ext cx="12220132" cy="6876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ar-SA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سوف يتم عرض ما تم التدرب علية خلال فتره التدريب في شركة تبوك للتنمية الزراعية.</a:t>
            </a:r>
          </a:p>
          <a:p>
            <a:pPr marL="0" indent="0">
              <a:buNone/>
            </a:pPr>
            <a:r>
              <a:rPr lang="ar-SA" sz="3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ar-SA" sz="3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إدارة الري: </a:t>
            </a:r>
          </a:p>
          <a:p>
            <a:pPr marL="0" indent="0">
              <a:buNone/>
            </a:pPr>
            <a:r>
              <a:rPr lang="ar-SA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كان التدريب في هذه الإدارة على ثلاث مراحل وهي :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ar-SA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الأعمال الزراعية</a:t>
            </a:r>
          </a:p>
          <a:p>
            <a:pPr marL="0" indent="0">
              <a:buNone/>
            </a:pPr>
            <a:endParaRPr lang="ar-SA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ar-SA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ar-SA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ar-SA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ar-SA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2" t="8205" b="21026"/>
          <a:stretch/>
        </p:blipFill>
        <p:spPr>
          <a:xfrm>
            <a:off x="200824" y="2471334"/>
            <a:ext cx="3695968" cy="18971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5744"/>
          <a:stretch/>
        </p:blipFill>
        <p:spPr>
          <a:xfrm>
            <a:off x="200824" y="4752039"/>
            <a:ext cx="3695968" cy="18650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63489" y="3420652"/>
            <a:ext cx="1865022" cy="37607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9"/>
          <a:stretch/>
        </p:blipFill>
        <p:spPr>
          <a:xfrm rot="5400000">
            <a:off x="9158710" y="3428520"/>
            <a:ext cx="1865023" cy="37450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عنوان 1"/>
          <p:cNvSpPr>
            <a:spLocks noGrp="1"/>
          </p:cNvSpPr>
          <p:nvPr>
            <p:ph type="title"/>
          </p:nvPr>
        </p:nvSpPr>
        <p:spPr>
          <a:xfrm>
            <a:off x="0" y="220176"/>
            <a:ext cx="12192000" cy="1082967"/>
          </a:xfrm>
        </p:spPr>
        <p:txBody>
          <a:bodyPr>
            <a:noAutofit/>
          </a:bodyPr>
          <a:lstStyle/>
          <a:p>
            <a:r>
              <a:rPr lang="ar-SA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طبيعة التدريب في تبوك للتنمية الزراعية</a:t>
            </a:r>
            <a:br>
              <a:rPr lang="ar-SA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ar-SA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1451103" y="6324523"/>
            <a:ext cx="5908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ar-S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3712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/>
          <p:cNvSpPr>
            <a:spLocks noGrp="1"/>
          </p:cNvSpPr>
          <p:nvPr>
            <p:ph idx="1"/>
          </p:nvPr>
        </p:nvSpPr>
        <p:spPr>
          <a:xfrm>
            <a:off x="2011680" y="597721"/>
            <a:ext cx="10180320" cy="626027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ar-SA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أعمال الصيانة:</a:t>
            </a:r>
            <a:endParaRPr lang="ar-SA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ar-SA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ar-SA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ar-SA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ar-SA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أعمال الكهرباء: </a:t>
            </a:r>
          </a:p>
          <a:p>
            <a:pPr marL="0" indent="0">
              <a:buNone/>
            </a:pPr>
            <a:endParaRPr lang="ar-SA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ar-SA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ar-SA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ar-SA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أعمال تنظيف وإصلاح المضخات: </a:t>
            </a:r>
          </a:p>
          <a:p>
            <a:pPr marL="0" indent="0">
              <a:buNone/>
            </a:pPr>
            <a:endParaRPr lang="ar-SA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7" name="صورة 6" descr="C:\Users\Abdulaziz\AppData\Local\Microsoft\Windows\INetCacheContent.Word\20161030_10145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81"/>
          <a:stretch/>
        </p:blipFill>
        <p:spPr bwMode="auto">
          <a:xfrm>
            <a:off x="633004" y="231796"/>
            <a:ext cx="3695968" cy="18971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صورة 7" descr="C:\Users\Abdulaziz\AppData\Local\Microsoft\Windows\INetCacheContent.Word\20161026_09140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1" r="26441"/>
          <a:stretch/>
        </p:blipFill>
        <p:spPr bwMode="auto">
          <a:xfrm rot="5400000">
            <a:off x="1532395" y="1504799"/>
            <a:ext cx="1897186" cy="36959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r="5238"/>
          <a:stretch/>
        </p:blipFill>
        <p:spPr>
          <a:xfrm rot="5400000">
            <a:off x="1406166" y="4549111"/>
            <a:ext cx="2149643" cy="22045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مربع نص 8"/>
          <p:cNvSpPr txBox="1"/>
          <p:nvPr/>
        </p:nvSpPr>
        <p:spPr>
          <a:xfrm>
            <a:off x="11451103" y="6324523"/>
            <a:ext cx="5908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ar-S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35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895644" y="281356"/>
            <a:ext cx="11104099" cy="77221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ar-SA" sz="3000" b="1" dirty="0">
                <a:solidFill>
                  <a:srgbClr val="A666E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000" b="1" dirty="0">
                <a:solidFill>
                  <a:srgbClr val="A666E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ar-SA" sz="3000" b="1" dirty="0">
                <a:solidFill>
                  <a:srgbClr val="A666E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إدارة المعدات الزراعية:</a:t>
            </a:r>
          </a:p>
          <a:p>
            <a:pPr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ar-SA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في هذه الإدارة عملية واحد فقط وهي :</a:t>
            </a:r>
          </a:p>
          <a:p>
            <a:pPr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ar-SA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حصاد البطاطس</a:t>
            </a:r>
          </a:p>
          <a:p>
            <a:pPr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endParaRPr lang="ar-SA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endParaRPr lang="ar-SA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ar-SA" sz="3000" b="1" dirty="0">
                <a:solidFill>
                  <a:srgbClr val="A666E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000" b="1" dirty="0">
                <a:solidFill>
                  <a:srgbClr val="A666E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ar-SA" sz="3000" b="1" dirty="0">
                <a:solidFill>
                  <a:srgbClr val="A666E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إدارة البساتين:</a:t>
            </a:r>
          </a:p>
          <a:p>
            <a:pPr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ar-SA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قسم الفاكهة</a:t>
            </a:r>
          </a:p>
          <a:p>
            <a:pPr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endParaRPr lang="ar-SA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endParaRPr lang="ar-SA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endParaRPr lang="ar-SA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ar-SA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قسم العنب </a:t>
            </a:r>
          </a:p>
          <a:p>
            <a:pPr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endParaRPr lang="ar-SA" sz="2400" dirty="0">
              <a:solidFill>
                <a:srgbClr val="A666E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endParaRPr lang="ar-SA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endParaRPr lang="ar-SA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صورة 5" descr="C:\Users\Abdulaziz\AppData\Local\Microsoft\Windows\INetCacheContent.Word\IMG-20170308-WA003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91"/>
          <a:stretch/>
        </p:blipFill>
        <p:spPr bwMode="auto">
          <a:xfrm>
            <a:off x="633005" y="2538495"/>
            <a:ext cx="3695968" cy="18971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5"/>
          <a:stretch/>
        </p:blipFill>
        <p:spPr>
          <a:xfrm>
            <a:off x="633005" y="281355"/>
            <a:ext cx="3695968" cy="18971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3" b="11345"/>
          <a:stretch/>
        </p:blipFill>
        <p:spPr>
          <a:xfrm>
            <a:off x="633005" y="4768347"/>
            <a:ext cx="3695968" cy="18971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مربع نص 6"/>
          <p:cNvSpPr txBox="1"/>
          <p:nvPr/>
        </p:nvSpPr>
        <p:spPr>
          <a:xfrm>
            <a:off x="11591779" y="6432396"/>
            <a:ext cx="5205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ar-S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357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351692" y="661182"/>
            <a:ext cx="11662117" cy="51798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ar-SA" sz="3000" b="1" dirty="0">
                <a:solidFill>
                  <a:srgbClr val="A666E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000" b="1" dirty="0">
                <a:solidFill>
                  <a:srgbClr val="A666E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ar-SA" sz="3000" b="1" dirty="0">
                <a:solidFill>
                  <a:srgbClr val="A666E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إدارة الجودة و الخدمات المساندة:</a:t>
            </a:r>
          </a:p>
          <a:p>
            <a:pPr lvl="0"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endParaRPr lang="ar-SA" sz="3000" b="1" dirty="0">
              <a:solidFill>
                <a:srgbClr val="A666E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endParaRPr lang="ar-SA" sz="2400" dirty="0">
              <a:solidFill>
                <a:srgbClr val="A666E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endParaRPr lang="ar-SA" sz="2400" dirty="0">
              <a:solidFill>
                <a:srgbClr val="A666E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endParaRPr lang="ar-SA" sz="2400" dirty="0">
              <a:solidFill>
                <a:srgbClr val="A666E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endParaRPr lang="ar-SA" sz="2400" dirty="0">
              <a:solidFill>
                <a:srgbClr val="A666E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endParaRPr lang="ar-SA" sz="2400" dirty="0">
              <a:solidFill>
                <a:srgbClr val="A666E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endParaRPr lang="ar-SA" sz="2400" dirty="0">
              <a:solidFill>
                <a:srgbClr val="A666E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endParaRPr lang="ar-SA" sz="2400" dirty="0">
              <a:solidFill>
                <a:srgbClr val="A666E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SA" dirty="0"/>
          </a:p>
        </p:txBody>
      </p:sp>
      <p:sp>
        <p:nvSpPr>
          <p:cNvPr id="3" name="مربع نص 2"/>
          <p:cNvSpPr txBox="1"/>
          <p:nvPr/>
        </p:nvSpPr>
        <p:spPr>
          <a:xfrm>
            <a:off x="11591779" y="6432396"/>
            <a:ext cx="5205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ar-S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5" r="21231"/>
          <a:stretch/>
        </p:blipFill>
        <p:spPr>
          <a:xfrm rot="5400000">
            <a:off x="8269571" y="794814"/>
            <a:ext cx="1897186" cy="36959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صورة 6" descr="C:\Users\Abdulaziz\AppData\Local\Microsoft\Windows\INetCacheContent.Word\20161218_09044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0" r="18468"/>
          <a:stretch/>
        </p:blipFill>
        <p:spPr bwMode="auto">
          <a:xfrm rot="5400000">
            <a:off x="3819411" y="811738"/>
            <a:ext cx="1931035" cy="36959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003987"/>
              </p:ext>
            </p:extLst>
          </p:nvPr>
        </p:nvGraphicFramePr>
        <p:xfrm>
          <a:off x="2461847" y="3983736"/>
          <a:ext cx="8496884" cy="214977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405880">
                  <a:extLst>
                    <a:ext uri="{9D8B030D-6E8A-4147-A177-3AD203B41FA5}">
                      <a16:colId xmlns:a16="http://schemas.microsoft.com/office/drawing/2014/main" xmlns="" val="2561759572"/>
                    </a:ext>
                  </a:extLst>
                </a:gridCol>
                <a:gridCol w="2468357">
                  <a:extLst>
                    <a:ext uri="{9D8B030D-6E8A-4147-A177-3AD203B41FA5}">
                      <a16:colId xmlns:a16="http://schemas.microsoft.com/office/drawing/2014/main" xmlns="" val="2419177678"/>
                    </a:ext>
                  </a:extLst>
                </a:gridCol>
                <a:gridCol w="2032042">
                  <a:extLst>
                    <a:ext uri="{9D8B030D-6E8A-4147-A177-3AD203B41FA5}">
                      <a16:colId xmlns:a16="http://schemas.microsoft.com/office/drawing/2014/main" xmlns="" val="394034840"/>
                    </a:ext>
                  </a:extLst>
                </a:gridCol>
                <a:gridCol w="1590605">
                  <a:extLst>
                    <a:ext uri="{9D8B030D-6E8A-4147-A177-3AD203B41FA5}">
                      <a16:colId xmlns:a16="http://schemas.microsoft.com/office/drawing/2014/main" xmlns="" val="3306072701"/>
                    </a:ext>
                  </a:extLst>
                </a:gridCol>
              </a:tblGrid>
              <a:tr h="107488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Ordinary Virgin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Fine Virgin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 Virgin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17398795"/>
                  </a:ext>
                </a:extLst>
              </a:tr>
              <a:tr h="107488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2.0 To 3.3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0.8 To 2.0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than 0.8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FFA 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9927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850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21602" y="-14067"/>
            <a:ext cx="10018713" cy="942535"/>
          </a:xfrm>
        </p:spPr>
        <p:txBody>
          <a:bodyPr>
            <a:normAutofit/>
          </a:bodyPr>
          <a:lstStyle/>
          <a:p>
            <a:r>
              <a:rPr lang="ar-SA" sz="4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الخاتمة</a:t>
            </a:r>
            <a:endParaRPr lang="ar-SA" sz="48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360152" y="1456425"/>
            <a:ext cx="11141612" cy="39087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lvl="0" indent="-285750"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ar-SA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الإيجابيات</a:t>
            </a:r>
            <a:r>
              <a:rPr lang="ar-SA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ar-S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اكتسبنا خبرات علمية وعملية متنوعة من خلال العمل الميداني </a:t>
            </a:r>
          </a:p>
          <a:p>
            <a:pPr lvl="0"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ar-S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تعرفنا على طبيعة العمل في جهات التدريب كما تعرفنا على العديد من </a:t>
            </a:r>
          </a:p>
          <a:p>
            <a:pPr lvl="0"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ar-S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المعدات الزراعية وطرق عملها والتقنيات المستخدمة للرش وطرق التحكم بها</a:t>
            </a:r>
          </a:p>
          <a:p>
            <a:pPr lvl="0"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ar-S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أيضًا استفدنا الكثير من ناحية تحمل المسؤولية والتقيد بالمواعيد والتعامل مع</a:t>
            </a:r>
          </a:p>
          <a:p>
            <a:pPr lvl="0"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ar-S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أفراد العمل واحترام الآخرين والاستماع إلى آرائهم.</a:t>
            </a:r>
            <a:endParaRPr lang="ar-SA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SA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42" t="14713" r="5522" b="13980"/>
          <a:stretch/>
        </p:blipFill>
        <p:spPr>
          <a:xfrm>
            <a:off x="0" y="2277979"/>
            <a:ext cx="2120195" cy="21496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ربع نص 5"/>
          <p:cNvSpPr txBox="1"/>
          <p:nvPr/>
        </p:nvSpPr>
        <p:spPr>
          <a:xfrm>
            <a:off x="11591779" y="6432396"/>
            <a:ext cx="5205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ar-S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8470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206821" y="997623"/>
            <a:ext cx="11141612" cy="53183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lvl="0" indent="-285750"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ar-SA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السلبيات</a:t>
            </a:r>
          </a:p>
          <a:p>
            <a:pPr lvl="0"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ar-S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عدم وضع الخطة بما يتناسب مع العمليات والمواسم الزراعية</a:t>
            </a:r>
          </a:p>
          <a:p>
            <a:pPr lvl="0"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ar-S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طول مدة التدريب </a:t>
            </a:r>
          </a:p>
          <a:p>
            <a:pPr lvl="0"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endParaRPr lang="ar-SA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endParaRPr lang="ar-SA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ar-SA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التوصيات </a:t>
            </a:r>
          </a:p>
          <a:p>
            <a:pPr lvl="0"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ar-S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التواصل مع جهات التدريب قبل اختيار مدة التدريب </a:t>
            </a:r>
          </a:p>
          <a:p>
            <a:pPr lvl="0"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ar-S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المتابعة المستمرة للمتدربين </a:t>
            </a:r>
          </a:p>
          <a:p>
            <a:endParaRPr lang="ar-SA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t="15690" r="52912" b="14469"/>
          <a:stretch/>
        </p:blipFill>
        <p:spPr>
          <a:xfrm>
            <a:off x="525722" y="1016436"/>
            <a:ext cx="2050691" cy="2035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2" y="4396432"/>
            <a:ext cx="1679648" cy="1622849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11591779" y="6432396"/>
            <a:ext cx="5205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ar-S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39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: زوايا مستديرة 7"/>
          <p:cNvSpPr/>
          <p:nvPr/>
        </p:nvSpPr>
        <p:spPr>
          <a:xfrm>
            <a:off x="4944702" y="266855"/>
            <a:ext cx="2543514" cy="181473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محتويات    العرض </a:t>
            </a:r>
          </a:p>
        </p:txBody>
      </p:sp>
      <p:cxnSp>
        <p:nvCxnSpPr>
          <p:cNvPr id="11" name="رابط مستقيم 10"/>
          <p:cNvCxnSpPr/>
          <p:nvPr/>
        </p:nvCxnSpPr>
        <p:spPr>
          <a:xfrm>
            <a:off x="6216459" y="2103998"/>
            <a:ext cx="15528" cy="65561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H="1" flipV="1">
            <a:off x="1961465" y="2744839"/>
            <a:ext cx="8542490" cy="300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مستطيل: زوايا مستديرة 20"/>
          <p:cNvSpPr/>
          <p:nvPr/>
        </p:nvSpPr>
        <p:spPr>
          <a:xfrm>
            <a:off x="1075201" y="2992150"/>
            <a:ext cx="1772529" cy="14489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الخاتمة</a:t>
            </a:r>
            <a:r>
              <a:rPr lang="ar-SA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مستطيل: زوايا مستديرة 17"/>
          <p:cNvSpPr/>
          <p:nvPr/>
        </p:nvSpPr>
        <p:spPr>
          <a:xfrm>
            <a:off x="9617691" y="3029542"/>
            <a:ext cx="1772529" cy="14489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المقدمة</a:t>
            </a:r>
            <a:r>
              <a:rPr lang="ar-SA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مستطيل: زوايا مستديرة 18"/>
          <p:cNvSpPr/>
          <p:nvPr/>
        </p:nvSpPr>
        <p:spPr>
          <a:xfrm>
            <a:off x="6574066" y="3005026"/>
            <a:ext cx="2851539" cy="14489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شركة المراعي</a:t>
            </a:r>
          </a:p>
        </p:txBody>
      </p:sp>
      <p:cxnSp>
        <p:nvCxnSpPr>
          <p:cNvPr id="32" name="رابط مستقيم 31"/>
          <p:cNvCxnSpPr/>
          <p:nvPr/>
        </p:nvCxnSpPr>
        <p:spPr>
          <a:xfrm>
            <a:off x="10505306" y="2762952"/>
            <a:ext cx="1" cy="27388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flipH="1" flipV="1">
            <a:off x="7999835" y="2779258"/>
            <a:ext cx="1" cy="27388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مستقيم 46"/>
          <p:cNvCxnSpPr/>
          <p:nvPr/>
        </p:nvCxnSpPr>
        <p:spPr>
          <a:xfrm>
            <a:off x="1961465" y="2746404"/>
            <a:ext cx="1" cy="27388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مستطيل: زوايا مستديرة 14"/>
          <p:cNvSpPr/>
          <p:nvPr/>
        </p:nvSpPr>
        <p:spPr>
          <a:xfrm>
            <a:off x="7258240" y="4715004"/>
            <a:ext cx="1772529" cy="14489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طبيعة التدريب</a:t>
            </a:r>
            <a:r>
              <a:rPr lang="ar-SA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7" name="رابط مستقيم 16"/>
          <p:cNvCxnSpPr/>
          <p:nvPr/>
        </p:nvCxnSpPr>
        <p:spPr>
          <a:xfrm flipH="1" flipV="1">
            <a:off x="8144505" y="4441122"/>
            <a:ext cx="1" cy="27388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21"/>
          <p:cNvCxnSpPr/>
          <p:nvPr/>
        </p:nvCxnSpPr>
        <p:spPr>
          <a:xfrm flipV="1">
            <a:off x="4508938" y="2740480"/>
            <a:ext cx="0" cy="28409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مستطيل: زوايا مستديرة 22"/>
          <p:cNvSpPr/>
          <p:nvPr/>
        </p:nvSpPr>
        <p:spPr>
          <a:xfrm>
            <a:off x="3038460" y="3001857"/>
            <a:ext cx="2940956" cy="14489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شركة تبوك للتنمية الزراعية</a:t>
            </a:r>
          </a:p>
        </p:txBody>
      </p:sp>
      <p:sp>
        <p:nvSpPr>
          <p:cNvPr id="31" name="مستطيل: زوايا مستديرة 30"/>
          <p:cNvSpPr/>
          <p:nvPr/>
        </p:nvSpPr>
        <p:spPr>
          <a:xfrm>
            <a:off x="3608605" y="4756934"/>
            <a:ext cx="1772529" cy="14489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طبيعة التدريب</a:t>
            </a:r>
            <a:r>
              <a:rPr lang="ar-SA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33" name="رابط مستقيم 32"/>
          <p:cNvCxnSpPr/>
          <p:nvPr/>
        </p:nvCxnSpPr>
        <p:spPr>
          <a:xfrm flipV="1">
            <a:off x="4508938" y="4453998"/>
            <a:ext cx="1" cy="3029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مربع نص 23"/>
          <p:cNvSpPr txBox="1"/>
          <p:nvPr/>
        </p:nvSpPr>
        <p:spPr>
          <a:xfrm>
            <a:off x="11563643" y="6324523"/>
            <a:ext cx="4782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ar-S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51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18" grpId="0" animBg="1"/>
      <p:bldP spid="19" grpId="0" animBg="1"/>
      <p:bldP spid="15" grpId="0" animBg="1"/>
      <p:bldP spid="23" grpId="0" animBg="1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>
                  <a:tint val="90000"/>
                  <a:lumMod val="110000"/>
                </a:schemeClr>
              </a:gs>
              <a:gs pos="100000">
                <a:schemeClr val="bg1">
                  <a:shade val="64000"/>
                  <a:lumMod val="88000"/>
                </a:schemeClr>
              </a:gs>
            </a:gsLst>
            <a:lin ang="5400000" scaled="0"/>
          </a:gradFill>
          <a:ln>
            <a:noFill/>
          </a:ln>
          <a:effectLst/>
        </p:spPr>
      </p:sp>
      <p:pic>
        <p:nvPicPr>
          <p:cNvPr id="12" name="Picture 2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21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87926" y="120044"/>
            <a:ext cx="8911687" cy="1061642"/>
          </a:xfrm>
        </p:spPr>
        <p:txBody>
          <a:bodyPr>
            <a:normAutofit/>
          </a:bodyPr>
          <a:lstStyle/>
          <a:p>
            <a:pPr algn="ctr"/>
            <a:r>
              <a:rPr lang="ar-SA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المقدمة</a:t>
            </a:r>
            <a:endParaRPr lang="ar-SA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45599" y="1181686"/>
            <a:ext cx="12087541" cy="5688544"/>
          </a:xfrm>
        </p:spPr>
        <p:txBody>
          <a:bodyPr>
            <a:normAutofit/>
          </a:bodyPr>
          <a:lstStyle/>
          <a:p>
            <a:pPr>
              <a:buSzPct val="80000"/>
            </a:pPr>
            <a:r>
              <a:rPr lang="ar-SA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يهدف هذا العرض لشرح بسيط وموجز وتوضيح ما تم التدرب علية خلال الفترتين الأولى والثانية</a:t>
            </a:r>
          </a:p>
          <a:p>
            <a:r>
              <a:rPr lang="ar-S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جهات التدريب: شركة المراعي في الفترة الأولى وشركة تبوك للتنمية الزراعية في الفترة الثانية</a:t>
            </a:r>
          </a:p>
          <a:p>
            <a:r>
              <a:rPr lang="ar-S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تم التدريب في شركة المراعي في قسم الري وقسم العمليات الزراعية وقسم البساتين</a:t>
            </a:r>
          </a:p>
          <a:p>
            <a:r>
              <a:rPr lang="ar-S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تم التدرب في شركة تبوك للتنمية الزراعية في إدارة الري وإدارة المعدات الزراعية وإدارة البساتين وإدارة الجودة والخدمات المساندة.</a:t>
            </a:r>
          </a:p>
          <a:p>
            <a:r>
              <a:rPr lang="ar-S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بلغت عدد ساعات التدريب في شركة المراعي ما يقارب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430</a:t>
            </a:r>
            <a:r>
              <a:rPr lang="ar-S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ساعات.</a:t>
            </a:r>
          </a:p>
          <a:p>
            <a:r>
              <a:rPr lang="ar-S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بلغت عدد ساعات التدريب في شركة تبوك للتنمية الزراعية ما يقارب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380</a:t>
            </a:r>
            <a:r>
              <a:rPr lang="ar-SA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ساعة.</a:t>
            </a:r>
          </a:p>
          <a:p>
            <a:endParaRPr lang="ar-SA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1563643" y="6324523"/>
            <a:ext cx="4782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ar-S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26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72715" y="521153"/>
            <a:ext cx="11419511" cy="6649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أولًا: شركة المراعي </a:t>
            </a:r>
          </a:p>
          <a:p>
            <a:pPr marL="0" indent="0">
              <a:buNone/>
            </a:pPr>
            <a:endParaRPr lang="ar-SA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تعمل شركة المراعي على تنمية الموارد الزراعية من المحاصيل واللحوم بأنواعها وتصنيع المواد الغذائية</a:t>
            </a:r>
          </a:p>
          <a:p>
            <a:r>
              <a:rPr lang="ar-S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تضم الشركة عدة اقسام وهي قسم المحاصيل الزراعية، قسم البساتين، وقسم الإنتاج الحيواني قسم التصنيع الغذائي، وأخيرًا قسم حليب الرضع.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تحتوي شركة المراعي على أكثر من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ar-S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ألف موظف من كافة الجنسيات تحت مسميات مختلفة من مديري أقسام ومهندسين وعمال.</a:t>
            </a:r>
          </a:p>
          <a:p>
            <a:r>
              <a:rPr lang="ar-S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الموقع الرئيسي للشركة:  منطقة الرياض / حي </a:t>
            </a:r>
            <a:r>
              <a:rPr lang="ar-SA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الإزدهار</a:t>
            </a:r>
            <a:r>
              <a:rPr lang="ar-S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الطريق الدائري الشمالي مخرج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ar-S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ar-S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الموقع الإلكتروني: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www.almarai.com</a:t>
            </a:r>
            <a:r>
              <a:rPr lang="ar-S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S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SA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30" y="521153"/>
            <a:ext cx="1602568" cy="1012873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11563643" y="6324523"/>
            <a:ext cx="4782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ar-S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68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89765" y="456393"/>
            <a:ext cx="11043139" cy="6063176"/>
          </a:xfrm>
        </p:spPr>
        <p:txBody>
          <a:bodyPr>
            <a:normAutofit/>
          </a:bodyPr>
          <a:lstStyle/>
          <a:p>
            <a:r>
              <a:rPr lang="ar-S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كان التدريب تحت اشراف المهندس تركي الدمجان المسؤول عن المضخات، والأستاذ سعود </a:t>
            </a:r>
            <a:r>
              <a:rPr lang="ar-SA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اللويش</a:t>
            </a:r>
            <a:r>
              <a:rPr lang="ar-S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المسؤول على عملية حصاد البرسيم والأستاذ عيسى فلاج المسؤول على عملية </a:t>
            </a:r>
            <a:r>
              <a:rPr lang="ar-SA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تلميم</a:t>
            </a:r>
            <a:r>
              <a:rPr lang="ar-S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البرسيم والمهندس زيد </a:t>
            </a:r>
            <a:r>
              <a:rPr lang="ar-SA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المشيلح</a:t>
            </a:r>
            <a:r>
              <a:rPr lang="ar-S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المسؤول عن البساتين.</a:t>
            </a:r>
          </a:p>
          <a:p>
            <a:pPr marL="0" indent="0">
              <a:buNone/>
            </a:pPr>
            <a:endParaRPr lang="ar-SA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ar-S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موقع العمل الفعلي داخل مشروع الشركة في حائل (هادكو)، إما في الحقول أو في </a:t>
            </a:r>
          </a:p>
          <a:p>
            <a:pPr marL="0" indent="0" algn="just">
              <a:buNone/>
            </a:pPr>
            <a:r>
              <a:rPr lang="ar-S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الورش أو في المصانع.</a:t>
            </a:r>
          </a:p>
          <a:p>
            <a:pPr marL="0" indent="0">
              <a:buNone/>
            </a:pPr>
            <a:endParaRPr lang="ar-SA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طريقة التقييم من ناحية الالتزام بالحضور والانصراف في الوقت المحدد ومدى فهم </a:t>
            </a:r>
          </a:p>
          <a:p>
            <a:pPr marL="0" indent="0">
              <a:buNone/>
            </a:pPr>
            <a:r>
              <a:rPr lang="ar-SA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المعلومات والاستيعاب الجيد والاستجابة للتعليمات المقدمة والتعاون مع المشرفين.</a:t>
            </a:r>
          </a:p>
          <a:p>
            <a:endParaRPr lang="ar-S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S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S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S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S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S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S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SA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S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70" y="2692473"/>
            <a:ext cx="1901614" cy="159101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8101"/>
            <a:ext cx="2169984" cy="2169984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11563643" y="6324523"/>
            <a:ext cx="4782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ar-S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860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50231" y="1131380"/>
            <a:ext cx="10750924" cy="1562100"/>
          </a:xfrm>
        </p:spPr>
        <p:txBody>
          <a:bodyPr>
            <a:normAutofit/>
          </a:bodyPr>
          <a:lstStyle/>
          <a:p>
            <a:r>
              <a:rPr lang="ar-SA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يوضح الشكل التالي خطة التدريب خلال الفترة الأولى ولمدة تسعة أسابيع في شركة المراعي:</a:t>
            </a: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114603"/>
              </p:ext>
            </p:extLst>
          </p:nvPr>
        </p:nvGraphicFramePr>
        <p:xfrm>
          <a:off x="448067" y="2276828"/>
          <a:ext cx="11555253" cy="331889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311333">
                  <a:extLst>
                    <a:ext uri="{9D8B030D-6E8A-4147-A177-3AD203B41FA5}">
                      <a16:colId xmlns:a16="http://schemas.microsoft.com/office/drawing/2014/main" xmlns="" val="3570765883"/>
                    </a:ext>
                  </a:extLst>
                </a:gridCol>
                <a:gridCol w="3342070">
                  <a:extLst>
                    <a:ext uri="{9D8B030D-6E8A-4147-A177-3AD203B41FA5}">
                      <a16:colId xmlns:a16="http://schemas.microsoft.com/office/drawing/2014/main" xmlns="" val="809565701"/>
                    </a:ext>
                  </a:extLst>
                </a:gridCol>
                <a:gridCol w="3901850">
                  <a:extLst>
                    <a:ext uri="{9D8B030D-6E8A-4147-A177-3AD203B41FA5}">
                      <a16:colId xmlns:a16="http://schemas.microsoft.com/office/drawing/2014/main" xmlns="" val="4233901316"/>
                    </a:ext>
                  </a:extLst>
                </a:gridCol>
              </a:tblGrid>
              <a:tr h="753789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200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النشاط</a:t>
                      </a:r>
                      <a:endParaRPr lang="en-US" sz="200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67" marR="63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200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الشخص المسؤول</a:t>
                      </a:r>
                      <a:endParaRPr lang="en-US" sz="200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67" marR="63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3200" u="non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الفتره</a:t>
                      </a:r>
                      <a:endParaRPr lang="en-US" sz="110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67" marR="63567" marT="0" marB="0" anchor="ctr"/>
                </a:tc>
                <a:extLst>
                  <a:ext uri="{0D108BD9-81ED-4DB2-BD59-A6C34878D82A}">
                    <a16:rowId xmlns:a16="http://schemas.microsoft.com/office/drawing/2014/main" xmlns="" val="2201510646"/>
                  </a:ext>
                </a:extLst>
              </a:tr>
              <a:tr h="78864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b="0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قسم الري</a:t>
                      </a:r>
                      <a:endParaRPr lang="en-US" sz="1800" b="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67" marR="63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المهندس تركي الدمجان</a:t>
                      </a:r>
                      <a:endParaRPr lang="en-US" sz="24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67" marR="63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من الأسبوع الاول إلى الأسبوع</a:t>
                      </a:r>
                      <a:r>
                        <a:rPr lang="ar-SA" sz="2400" u="non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الثالث</a:t>
                      </a:r>
                      <a:endParaRPr lang="en-US" sz="24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67" marR="63567" marT="0" marB="0" anchor="ctr"/>
                </a:tc>
                <a:extLst>
                  <a:ext uri="{0D108BD9-81ED-4DB2-BD59-A6C34878D82A}">
                    <a16:rowId xmlns:a16="http://schemas.microsoft.com/office/drawing/2014/main" xmlns="" val="1962399440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b="0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قسم العمليات الزراعية</a:t>
                      </a:r>
                      <a:endParaRPr lang="en-US" sz="1800" b="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67" marR="63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الأستاذ سعود </a:t>
                      </a:r>
                      <a:r>
                        <a:rPr lang="ar-SA" sz="2400" u="non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اللويش</a:t>
                      </a:r>
                      <a:endParaRPr lang="en-US" sz="2400" u="non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والأستاذ عيسى فلّاج </a:t>
                      </a:r>
                      <a:endParaRPr lang="en-US" sz="24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67" marR="63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من الأسبوع الرابع  إلى السادس</a:t>
                      </a:r>
                      <a:endParaRPr lang="en-US" sz="24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67" marR="63567" marT="0" marB="0" anchor="ctr"/>
                </a:tc>
                <a:extLst>
                  <a:ext uri="{0D108BD9-81ED-4DB2-BD59-A6C34878D82A}">
                    <a16:rowId xmlns:a16="http://schemas.microsoft.com/office/drawing/2014/main" xmlns="" val="4251308243"/>
                  </a:ext>
                </a:extLst>
              </a:tr>
              <a:tr h="76077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800" b="0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قسم البساتين</a:t>
                      </a:r>
                      <a:endParaRPr lang="en-US" sz="1800" b="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67" marR="63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المهندس زيد </a:t>
                      </a:r>
                      <a:r>
                        <a:rPr lang="ar-SA" sz="2400" u="non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المشيلح</a:t>
                      </a:r>
                      <a:endParaRPr lang="en-US" sz="24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67" marR="6356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2400" u="non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من الأسبوع السابع إلى الأسبوع</a:t>
                      </a:r>
                      <a:r>
                        <a:rPr lang="ar-SA" sz="2400" u="non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التاسع</a:t>
                      </a:r>
                      <a:endParaRPr lang="en-US" sz="240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67" marR="63567" marT="0" marB="0" anchor="ctr"/>
                </a:tc>
                <a:extLst>
                  <a:ext uri="{0D108BD9-81ED-4DB2-BD59-A6C34878D82A}">
                    <a16:rowId xmlns:a16="http://schemas.microsoft.com/office/drawing/2014/main" xmlns="" val="839710816"/>
                  </a:ext>
                </a:extLst>
              </a:tr>
            </a:tbl>
          </a:graphicData>
        </a:graphic>
      </p:graphicFrame>
      <p:sp>
        <p:nvSpPr>
          <p:cNvPr id="7" name="مربع نص 6"/>
          <p:cNvSpPr txBox="1"/>
          <p:nvPr/>
        </p:nvSpPr>
        <p:spPr>
          <a:xfrm>
            <a:off x="11563643" y="6324523"/>
            <a:ext cx="4782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ar-S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12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70671" y="933572"/>
            <a:ext cx="11221329" cy="5696244"/>
          </a:xfrm>
        </p:spPr>
        <p:txBody>
          <a:bodyPr/>
          <a:lstStyle/>
          <a:p>
            <a:pPr marL="0" indent="0">
              <a:buNone/>
            </a:pPr>
            <a:endParaRPr lang="ar-SA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سوف يتم عرض ما تم التدرب علية خلال فتره التدريب في شركة المراعي.</a:t>
            </a:r>
          </a:p>
          <a:p>
            <a:endParaRPr lang="ar-SA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ar-SA" sz="3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ar-SA" sz="3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قسم الري: </a:t>
            </a:r>
          </a:p>
          <a:p>
            <a:pPr marL="0" indent="0">
              <a:buNone/>
            </a:pPr>
            <a:r>
              <a:rPr lang="ar-SA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كان التدريب في هذا القسم على ثلاث مراحل وهي :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ar-SA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عامل المراقبة والتشغيل </a:t>
            </a:r>
          </a:p>
          <a:p>
            <a:pPr marL="0" indent="0">
              <a:buNone/>
            </a:pPr>
            <a:endParaRPr lang="ar-SA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ar-SA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ar-SA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ar-SA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ar-SA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0" y="220176"/>
            <a:ext cx="12192000" cy="1082967"/>
          </a:xfrm>
        </p:spPr>
        <p:txBody>
          <a:bodyPr>
            <a:noAutofit/>
          </a:bodyPr>
          <a:lstStyle/>
          <a:p>
            <a:r>
              <a:rPr lang="ar-SA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طبيعة التدريب في شركة المراعي </a:t>
            </a:r>
            <a:br>
              <a:rPr lang="ar-SA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ar-SA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61" y="4839284"/>
            <a:ext cx="3681906" cy="19003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61" y="2661364"/>
            <a:ext cx="3695968" cy="19059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مربع نص 6"/>
          <p:cNvSpPr txBox="1"/>
          <p:nvPr/>
        </p:nvSpPr>
        <p:spPr>
          <a:xfrm>
            <a:off x="11563643" y="6324523"/>
            <a:ext cx="4782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ar-S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04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842869" y="281354"/>
            <a:ext cx="1018032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ar-SA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العامل الكهربائي : </a:t>
            </a:r>
          </a:p>
          <a:p>
            <a:pPr marL="0" indent="0">
              <a:buNone/>
            </a:pPr>
            <a:endParaRPr lang="ar-SA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ar-SA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ar-SA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ar-SA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ar-SA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ar-SA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عامل الصيانة: </a:t>
            </a:r>
          </a:p>
          <a:p>
            <a:pPr marL="0" indent="0">
              <a:buNone/>
            </a:pPr>
            <a:endParaRPr lang="ar-SA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ar-SA" sz="2800" dirty="0"/>
          </a:p>
        </p:txBody>
      </p:sp>
      <p:pic>
        <p:nvPicPr>
          <p:cNvPr id="4" name="صورة 3" descr="IMG_0903.JPG"/>
          <p:cNvPicPr/>
          <p:nvPr/>
        </p:nvPicPr>
        <p:blipFill>
          <a:blip r:embed="rId3" cstate="print"/>
          <a:srcRect r="28124"/>
          <a:stretch>
            <a:fillRect/>
          </a:stretch>
        </p:blipFill>
        <p:spPr>
          <a:xfrm>
            <a:off x="194213" y="2665980"/>
            <a:ext cx="3695968" cy="19059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صورة 4" descr="IMG_0900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7861" y="4806284"/>
            <a:ext cx="3695968" cy="19059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82"/>
          <a:stretch/>
        </p:blipFill>
        <p:spPr>
          <a:xfrm rot="5400000">
            <a:off x="1102856" y="-691837"/>
            <a:ext cx="1905978" cy="36959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مربع نص 7"/>
          <p:cNvSpPr txBox="1"/>
          <p:nvPr/>
        </p:nvSpPr>
        <p:spPr>
          <a:xfrm>
            <a:off x="11563643" y="6324523"/>
            <a:ext cx="4782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ar-S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19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927728" y="89411"/>
            <a:ext cx="11104099" cy="642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ar-SA" sz="3000" b="1" dirty="0">
                <a:solidFill>
                  <a:srgbClr val="A666E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000" b="1" dirty="0">
                <a:solidFill>
                  <a:srgbClr val="A666E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ar-SA" sz="3000" b="1" dirty="0">
                <a:solidFill>
                  <a:srgbClr val="A666E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قسم العمليات الزراعية:</a:t>
            </a:r>
          </a:p>
          <a:p>
            <a:pPr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ar-SA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عملية الحصاد</a:t>
            </a:r>
          </a:p>
          <a:p>
            <a:pPr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endParaRPr lang="ar-SA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endParaRPr lang="ar-SA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endParaRPr lang="ar-SA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ar-SA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عملية التجميع</a:t>
            </a:r>
          </a:p>
          <a:p>
            <a:pPr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endParaRPr lang="ar-SA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endParaRPr lang="ar-SA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endParaRPr lang="ar-SA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ar-SA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عملية التلبين </a:t>
            </a:r>
          </a:p>
          <a:p>
            <a:pPr algn="r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</a:pPr>
            <a:endParaRPr lang="ar-SA" sz="2400" dirty="0">
              <a:solidFill>
                <a:srgbClr val="A666E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صورة 7" descr="٢٠١٥١٠١٦_٢٢٥٩٣٠.jpg"/>
          <p:cNvPicPr/>
          <p:nvPr/>
        </p:nvPicPr>
        <p:blipFill>
          <a:blip r:embed="rId2" cstate="print"/>
          <a:srcRect b="8730"/>
          <a:stretch>
            <a:fillRect/>
          </a:stretch>
        </p:blipFill>
        <p:spPr>
          <a:xfrm>
            <a:off x="302765" y="2467499"/>
            <a:ext cx="3695968" cy="19240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صورة 10" descr="٢٠١٥١٠٢١_٠١٢٢٢٤.jpg"/>
          <p:cNvPicPr/>
          <p:nvPr/>
        </p:nvPicPr>
        <p:blipFill>
          <a:blip r:embed="rId3" cstate="print"/>
          <a:srcRect t="6752" b="4823"/>
          <a:stretch>
            <a:fillRect/>
          </a:stretch>
        </p:blipFill>
        <p:spPr>
          <a:xfrm>
            <a:off x="302765" y="4727604"/>
            <a:ext cx="3695968" cy="19059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65" y="208357"/>
            <a:ext cx="3695968" cy="19059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مربع نص 6"/>
          <p:cNvSpPr txBox="1"/>
          <p:nvPr/>
        </p:nvSpPr>
        <p:spPr>
          <a:xfrm>
            <a:off x="11563643" y="6324523"/>
            <a:ext cx="4782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ar-S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143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خداعي">
  <a:themeElements>
    <a:clrScheme name="خداعي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خداعي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خداع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ربطة">
  <a:themeElements>
    <a:clrScheme name="أزرق دافئ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معرض">
  <a:themeElements>
    <a:clrScheme name="أزرق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معرض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معرض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BB5F5D82-B5E9-469E-A815-C655ED4AF243}"/>
    </a:ext>
  </a:extLst>
</a:theme>
</file>

<file path=ppt/theme/theme5.xml><?xml version="1.0" encoding="utf-8"?>
<a:theme xmlns:a="http://schemas.openxmlformats.org/drawingml/2006/main" name="دارة">
  <a:themeElements>
    <a:clrScheme name="أزرق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دارة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ارة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6.xml><?xml version="1.0" encoding="utf-8"?>
<a:theme xmlns:a="http://schemas.openxmlformats.org/drawingml/2006/main" name="قطرة">
  <a:themeElements>
    <a:clrScheme name="قطرة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قطرة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قطرة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7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1642</TotalTime>
  <Words>886</Words>
  <Application>Microsoft Office PowerPoint</Application>
  <PresentationFormat>Custom</PresentationFormat>
  <Paragraphs>216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خداعي</vt:lpstr>
      <vt:lpstr>واجهة</vt:lpstr>
      <vt:lpstr>ربطة</vt:lpstr>
      <vt:lpstr>معرض</vt:lpstr>
      <vt:lpstr>دارة</vt:lpstr>
      <vt:lpstr>قطرة</vt:lpstr>
      <vt:lpstr>400 هزر: التعليم التعاوني شركة المراعي  وشركة تبوك للتنمية الزراعية</vt:lpstr>
      <vt:lpstr>PowerPoint Presentation</vt:lpstr>
      <vt:lpstr>المقدمة</vt:lpstr>
      <vt:lpstr>PowerPoint Presentation</vt:lpstr>
      <vt:lpstr>PowerPoint Presentation</vt:lpstr>
      <vt:lpstr>PowerPoint Presentation</vt:lpstr>
      <vt:lpstr>طبيعة التدريب في شركة المراعي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طبيعة التدريب في تبوك للتنمية الزراعية </vt:lpstr>
      <vt:lpstr>PowerPoint Presentation</vt:lpstr>
      <vt:lpstr>PowerPoint Presentation</vt:lpstr>
      <vt:lpstr>PowerPoint Presentation</vt:lpstr>
      <vt:lpstr>الخاتمة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400 هزر: التعليم التعاوني شركة المراعي  وشركة تبوك للتنمية الزراعية</dc:title>
  <dc:creator>Abdulaziz</dc:creator>
  <cp:lastModifiedBy>USER</cp:lastModifiedBy>
  <cp:revision>143</cp:revision>
  <dcterms:created xsi:type="dcterms:W3CDTF">2017-04-10T11:57:32Z</dcterms:created>
  <dcterms:modified xsi:type="dcterms:W3CDTF">2017-04-25T09:04:36Z</dcterms:modified>
</cp:coreProperties>
</file>