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8"/>
  </p:notesMasterIdLst>
  <p:sldIdLst>
    <p:sldId id="257" r:id="rId2"/>
    <p:sldId id="259" r:id="rId3"/>
    <p:sldId id="260" r:id="rId4"/>
    <p:sldId id="307" r:id="rId5"/>
    <p:sldId id="258" r:id="rId6"/>
    <p:sldId id="306" r:id="rId7"/>
    <p:sldId id="308" r:id="rId8"/>
    <p:sldId id="261" r:id="rId9"/>
    <p:sldId id="268" r:id="rId10"/>
    <p:sldId id="266" r:id="rId11"/>
    <p:sldId id="323" r:id="rId12"/>
    <p:sldId id="267" r:id="rId13"/>
    <p:sldId id="313" r:id="rId14"/>
    <p:sldId id="272" r:id="rId15"/>
    <p:sldId id="314" r:id="rId16"/>
    <p:sldId id="315" r:id="rId17"/>
    <p:sldId id="277" r:id="rId18"/>
    <p:sldId id="280" r:id="rId19"/>
    <p:sldId id="322" r:id="rId20"/>
    <p:sldId id="318" r:id="rId21"/>
    <p:sldId id="282" r:id="rId22"/>
    <p:sldId id="311" r:id="rId23"/>
    <p:sldId id="299" r:id="rId24"/>
    <p:sldId id="298" r:id="rId25"/>
    <p:sldId id="284" r:id="rId26"/>
    <p:sldId id="264" r:id="rId27"/>
    <p:sldId id="262" r:id="rId28"/>
    <p:sldId id="321" r:id="rId29"/>
    <p:sldId id="263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304" r:id="rId43"/>
    <p:sldId id="303" r:id="rId44"/>
    <p:sldId id="312" r:id="rId45"/>
    <p:sldId id="317" r:id="rId46"/>
    <p:sldId id="319" r:id="rId47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9BA8D91C-E004-43C5-9D95-BD9D95B9366D}" type="datetimeFigureOut">
              <a:rPr lang="en-US" smtClean="0"/>
              <a:pPr/>
              <a:t>22/2/2014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01174ADF-79FF-4BC6-BB49-46AB2075C1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7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هل يمكن جمع النقطة الثانية والثالثة مع بعض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74ADF-79FF-4BC6-BB49-46AB2075C1B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74ADF-79FF-4BC6-BB49-46AB2075C1B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9363">
              <a:defRPr/>
            </a:pPr>
            <a:r>
              <a:rPr lang="en-US" dirty="0" smtClean="0"/>
              <a:t>I write the comment on this table from the article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74ADF-79FF-4BC6-BB49-46AB2075C1B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22/2/2014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euron" TargetMode="External"/><Relationship Id="rId2" Type="http://schemas.openxmlformats.org/officeDocument/2006/relationships/hyperlink" Target="http://en.wikipedia.org/wiki/Chemistr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Cell_(biology)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10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b="1" dirty="0" smtClean="0"/>
              <a:t>Regulation of Feed Intake</a:t>
            </a:r>
            <a:r>
              <a:rPr lang="en-US" sz="6700" dirty="0" smtClean="0"/>
              <a:t/>
            </a:r>
            <a:br>
              <a:rPr lang="en-US" sz="67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D:\Archive 1\تعليم وتدريب\PhD\Courses\Digeestion Physiology\Assignment &amp; Presentation\Presentation\Final presentation\Figures\Broil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200400"/>
            <a:ext cx="3124201" cy="3505200"/>
          </a:xfrm>
          <a:prstGeom prst="rect">
            <a:avLst/>
          </a:prstGeom>
          <a:noFill/>
        </p:spPr>
      </p:pic>
      <p:pic>
        <p:nvPicPr>
          <p:cNvPr id="4" name="Picture 2" descr="C:\Documents and Settings\userh\Desktop\Low_Resolution_W-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276600"/>
            <a:ext cx="18288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800" dirty="0" smtClean="0"/>
              <a:t>Regulations of FI include a </a:t>
            </a:r>
            <a:r>
              <a:rPr lang="en-US" sz="2800" u="sng" dirty="0" smtClean="0"/>
              <a:t>central system</a:t>
            </a:r>
            <a:r>
              <a:rPr lang="en-US" sz="2800" dirty="0" smtClean="0"/>
              <a:t> to control FI  </a:t>
            </a:r>
          </a:p>
          <a:p>
            <a:pPr lvl="1"/>
            <a:r>
              <a:rPr lang="en-US" dirty="0" smtClean="0"/>
              <a:t>This CS comprises specific neural sites and circuits in the </a:t>
            </a:r>
            <a:r>
              <a:rPr lang="en-US" b="1" dirty="0" smtClean="0">
                <a:solidFill>
                  <a:srgbClr val="7030A0"/>
                </a:solidFill>
              </a:rPr>
              <a:t>brainstem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7030A0"/>
                </a:solidFill>
              </a:rPr>
              <a:t>hypothalamic</a:t>
            </a:r>
            <a:r>
              <a:rPr lang="en-US" dirty="0" smtClean="0"/>
              <a:t> regions.</a:t>
            </a:r>
          </a:p>
          <a:p>
            <a:pPr lvl="1"/>
            <a:r>
              <a:rPr lang="en-US" dirty="0" smtClean="0"/>
              <a:t>That receives input from </a:t>
            </a:r>
            <a:r>
              <a:rPr lang="en-US" u="sng" dirty="0" smtClean="0"/>
              <a:t>two</a:t>
            </a:r>
            <a:r>
              <a:rPr lang="en-US" dirty="0" smtClean="0"/>
              <a:t> major peripheral systems</a:t>
            </a:r>
          </a:p>
          <a:p>
            <a:pPr>
              <a:buNone/>
            </a:pPr>
            <a:r>
              <a:rPr lang="en-US" sz="2800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Regulating FI in Poultry</a:t>
            </a:r>
            <a:endParaRPr lang="en-US" sz="4400" b="1" dirty="0"/>
          </a:p>
        </p:txBody>
      </p:sp>
      <p:pic>
        <p:nvPicPr>
          <p:cNvPr id="4" name="Content Placeholder 3" descr="A49DB33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76400"/>
            <a:ext cx="7467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039112"/>
          </a:xfrm>
        </p:spPr>
        <p:txBody>
          <a:bodyPr/>
          <a:lstStyle/>
          <a:p>
            <a:pPr algn="ctr"/>
            <a:r>
              <a:rPr lang="en-US" b="1" dirty="0" smtClean="0"/>
              <a:t>1- S</a:t>
            </a:r>
            <a:r>
              <a:rPr lang="en-US" b="1" u="sng" dirty="0" smtClean="0"/>
              <a:t>hort-Term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en-US" sz="2800" dirty="0" smtClean="0"/>
              <a:t>The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Satiety signals</a:t>
            </a:r>
            <a:r>
              <a:rPr lang="en-US" sz="2800" dirty="0" smtClean="0"/>
              <a:t> which influence </a:t>
            </a:r>
            <a:r>
              <a:rPr lang="en-US" sz="2800" b="1" dirty="0" smtClean="0"/>
              <a:t>satiety center </a:t>
            </a:r>
            <a:r>
              <a:rPr lang="en-US" sz="2800" dirty="0" smtClean="0"/>
              <a:t>of hypothalamus are: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 smtClean="0"/>
              <a:t> Absorption of nutrients from the digestive tract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 smtClean="0"/>
              <a:t> Presence of nutrients in the circulating blood</a:t>
            </a:r>
          </a:p>
          <a:p>
            <a:pPr algn="just">
              <a:buNone/>
            </a:pPr>
            <a:endParaRPr lang="en-US" sz="28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/>
              <a:t>Control of FI in short term (meal to meal):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 smtClean="0"/>
              <a:t>Involves </a:t>
            </a:r>
            <a:r>
              <a:rPr lang="en-US" sz="2800" b="1" u="sng" dirty="0" smtClean="0"/>
              <a:t>hormonal and neural signals</a:t>
            </a:r>
            <a:r>
              <a:rPr lang="en-US" sz="2800" dirty="0" smtClean="0"/>
              <a:t>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 smtClean="0"/>
              <a:t>Originate in the gut, pancreas and liver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800" b="1" u="sng" dirty="0" smtClean="0"/>
              <a:t>Peptide satiety signals</a:t>
            </a:r>
            <a:r>
              <a:rPr lang="en-US" sz="2800" dirty="0" smtClean="0"/>
              <a:t> produced by gastrointestinal tract: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 err="1" smtClean="0"/>
              <a:t>Ghrelin</a:t>
            </a:r>
            <a:r>
              <a:rPr lang="en-US" sz="2800" dirty="0" smtClean="0"/>
              <a:t>: </a:t>
            </a:r>
            <a:r>
              <a:rPr lang="en-US" sz="2800" b="1" u="sng" dirty="0" smtClean="0"/>
              <a:t>stimulate</a:t>
            </a:r>
            <a:r>
              <a:rPr lang="en-US" sz="2800" dirty="0" smtClean="0"/>
              <a:t> feeding behavior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 smtClean="0"/>
              <a:t>CCK &amp; </a:t>
            </a:r>
            <a:r>
              <a:rPr lang="en-US" sz="2800" dirty="0" err="1" smtClean="0"/>
              <a:t>Bombesin</a:t>
            </a:r>
            <a:r>
              <a:rPr lang="en-US" sz="2800" dirty="0" smtClean="0"/>
              <a:t>: </a:t>
            </a:r>
            <a:r>
              <a:rPr lang="en-US" sz="2800" dirty="0" smtClean="0">
                <a:latin typeface="Calibri"/>
              </a:rPr>
              <a:t>↓h </a:t>
            </a:r>
            <a:r>
              <a:rPr lang="en-US" sz="2800" dirty="0" smtClean="0"/>
              <a:t>it</a:t>
            </a:r>
          </a:p>
          <a:p>
            <a:pPr algn="just">
              <a:buNone/>
            </a:pPr>
            <a:endParaRPr lang="en-US" sz="2800" b="1" u="sng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800" b="1" u="sng" dirty="0" smtClean="0"/>
              <a:t>Peptide Satiety signals</a:t>
            </a:r>
            <a:r>
              <a:rPr lang="en-US" sz="2800" dirty="0" smtClean="0"/>
              <a:t>:</a:t>
            </a:r>
          </a:p>
          <a:p>
            <a:pPr algn="just">
              <a:buNone/>
            </a:pPr>
            <a:r>
              <a:rPr lang="en-US" sz="2800" dirty="0" smtClean="0"/>
              <a:t>	Brainstem </a:t>
            </a:r>
            <a:r>
              <a:rPr lang="en-US" sz="2800" dirty="0" smtClean="0">
                <a:latin typeface="Calibri"/>
              </a:rPr>
              <a:t>→ </a:t>
            </a:r>
            <a:r>
              <a:rPr lang="en-US" sz="2800" dirty="0" smtClean="0"/>
              <a:t>hypothalamus  (Why?)</a:t>
            </a:r>
          </a:p>
          <a:p>
            <a:pPr lvl="2" algn="just">
              <a:buFont typeface="Wingdings" pitchFamily="2" charset="2"/>
              <a:buChar char="Ø"/>
            </a:pPr>
            <a:r>
              <a:rPr lang="en-US" sz="2800" dirty="0" smtClean="0"/>
              <a:t>To activate neural pathways</a:t>
            </a:r>
          </a:p>
          <a:p>
            <a:pPr lvl="2" algn="just">
              <a:buFont typeface="Wingdings" pitchFamily="2" charset="2"/>
              <a:buChar char="Ø"/>
            </a:pPr>
            <a:r>
              <a:rPr lang="en-US" sz="2800" dirty="0" smtClean="0"/>
              <a:t>That modulate FI in the short-term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191512"/>
          </a:xfrm>
        </p:spPr>
        <p:txBody>
          <a:bodyPr/>
          <a:lstStyle/>
          <a:p>
            <a:pPr algn="ctr"/>
            <a:r>
              <a:rPr lang="en-US" b="1" dirty="0" smtClean="0"/>
              <a:t>2- </a:t>
            </a:r>
            <a:r>
              <a:rPr lang="en-US" b="1" u="sng" dirty="0" smtClean="0"/>
              <a:t>Long-Term System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 marL="274320" lvl="1" indent="-274320">
              <a:buClr>
                <a:schemeClr val="accent3"/>
              </a:buClr>
              <a:buSzPct val="95000"/>
              <a:buFont typeface="Wingdings" pitchFamily="2" charset="2"/>
              <a:buChar char="v"/>
            </a:pPr>
            <a:r>
              <a:rPr lang="en-US" sz="2800" dirty="0" smtClean="0"/>
              <a:t>Activated in the hypothalamus &amp; maintained constant BW even if it is altered by 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Starvation 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Or forced feeding</a:t>
            </a:r>
          </a:p>
          <a:p>
            <a:pPr>
              <a:buNone/>
            </a:pPr>
            <a:endParaRPr lang="en-US" sz="28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7030A0"/>
                </a:solidFill>
              </a:rPr>
              <a:t>net</a:t>
            </a:r>
            <a:r>
              <a:rPr lang="en-US" sz="2800" dirty="0" smtClean="0"/>
              <a:t> result is a system that: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600" dirty="0" smtClean="0"/>
              <a:t>Cumulatively </a:t>
            </a:r>
            <a:r>
              <a:rPr lang="en-US" sz="2600" b="1" dirty="0" smtClean="0">
                <a:solidFill>
                  <a:srgbClr val="7030A0"/>
                </a:solidFill>
              </a:rPr>
              <a:t>regulates</a:t>
            </a:r>
            <a:r>
              <a:rPr lang="en-US" sz="2600" dirty="0" smtClean="0"/>
              <a:t> meal-to-meal FI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600" dirty="0" smtClean="0"/>
              <a:t>Long-term maintenance of </a:t>
            </a:r>
            <a:r>
              <a:rPr lang="en-US" sz="2600" b="1" dirty="0" smtClean="0">
                <a:solidFill>
                  <a:srgbClr val="7030A0"/>
                </a:solidFill>
              </a:rPr>
              <a:t>energy (fat) storage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600" dirty="0" smtClean="0"/>
              <a:t>Achieve </a:t>
            </a:r>
            <a:r>
              <a:rPr lang="en-US" sz="2600" b="1" dirty="0" smtClean="0">
                <a:solidFill>
                  <a:srgbClr val="7030A0"/>
                </a:solidFill>
              </a:rPr>
              <a:t>EH</a:t>
            </a:r>
            <a:r>
              <a:rPr lang="en-US" sz="2600" dirty="0" smtClean="0"/>
              <a:t> and stability in </a:t>
            </a:r>
            <a:r>
              <a:rPr lang="en-US" sz="2600" b="1" dirty="0" smtClean="0">
                <a:solidFill>
                  <a:srgbClr val="7030A0"/>
                </a:solidFill>
              </a:rPr>
              <a:t>BW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Hypothalamus :-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Contains: Multiple </a:t>
            </a:r>
            <a:r>
              <a:rPr lang="en-US" b="1" u="sng" dirty="0" err="1" smtClean="0"/>
              <a:t>peptidergic</a:t>
            </a:r>
            <a:r>
              <a:rPr lang="en-US" b="1" u="sng" dirty="0" smtClean="0"/>
              <a:t> </a:t>
            </a:r>
            <a:r>
              <a:rPr lang="en-US" b="1" u="sng" dirty="0" smtClean="0">
                <a:solidFill>
                  <a:srgbClr val="7030A0"/>
                </a:solidFill>
              </a:rPr>
              <a:t>neuronal pathways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Involved: Regulation of FI &amp; EH</a:t>
            </a:r>
          </a:p>
          <a:p>
            <a:pPr>
              <a:buNone/>
            </a:pPr>
            <a:endParaRPr lang="en-US" sz="2400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These </a:t>
            </a:r>
            <a:r>
              <a:rPr lang="en-US" b="1" u="sng" dirty="0" smtClean="0">
                <a:solidFill>
                  <a:srgbClr val="7030A0"/>
                </a:solidFill>
              </a:rPr>
              <a:t>pathways</a:t>
            </a:r>
            <a:r>
              <a:rPr lang="en-US" dirty="0" smtClean="0"/>
              <a:t> are: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7030A0"/>
                </a:solidFill>
              </a:rPr>
              <a:t>Anabolic</a:t>
            </a:r>
            <a:r>
              <a:rPr lang="en-US" sz="2400" dirty="0" smtClean="0"/>
              <a:t>: Mediates a net increase in EI and storage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7030A0"/>
                </a:solidFill>
              </a:rPr>
              <a:t>Catabolic</a:t>
            </a:r>
            <a:r>
              <a:rPr lang="en-US" sz="2400" dirty="0" smtClean="0"/>
              <a:t>: Results in a net decrease in EI and storage</a:t>
            </a:r>
          </a:p>
          <a:p>
            <a:pPr lvl="2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Changes in the circulating level of </a:t>
            </a:r>
            <a:r>
              <a:rPr lang="en-US" sz="2400" b="1" dirty="0" err="1" smtClean="0">
                <a:solidFill>
                  <a:srgbClr val="7030A0"/>
                </a:solidFill>
              </a:rPr>
              <a:t>leptin</a:t>
            </a:r>
            <a:r>
              <a:rPr lang="en-US" sz="2400" dirty="0" smtClean="0"/>
              <a:t> &amp; </a:t>
            </a:r>
            <a:r>
              <a:rPr lang="en-US" sz="2400" b="1" dirty="0" smtClean="0">
                <a:solidFill>
                  <a:srgbClr val="7030A0"/>
                </a:solidFill>
              </a:rPr>
              <a:t>insulin</a:t>
            </a:r>
            <a:r>
              <a:rPr lang="en-US" sz="2400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b="1" u="sng" dirty="0" smtClean="0"/>
              <a:t> Signal the hypothalamus</a:t>
            </a:r>
            <a:r>
              <a:rPr lang="en-US" dirty="0" smtClean="0"/>
              <a:t> to effect LT changes in EB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By </a:t>
            </a:r>
            <a:r>
              <a:rPr lang="en-US" b="1" u="sng" dirty="0" smtClean="0"/>
              <a:t>activating</a:t>
            </a:r>
            <a:r>
              <a:rPr lang="en-US" dirty="0" smtClean="0"/>
              <a:t> or </a:t>
            </a:r>
            <a:r>
              <a:rPr lang="en-US" b="1" u="sng" dirty="0" smtClean="0"/>
              <a:t>inhibiting</a:t>
            </a:r>
            <a:r>
              <a:rPr lang="en-US" dirty="0" smtClean="0"/>
              <a:t> specific </a:t>
            </a:r>
            <a:r>
              <a:rPr lang="en-US" b="1" dirty="0" smtClean="0">
                <a:solidFill>
                  <a:srgbClr val="7030A0"/>
                </a:solidFill>
              </a:rPr>
              <a:t>anabolic</a:t>
            </a:r>
            <a:r>
              <a:rPr lang="en-US" dirty="0" smtClean="0"/>
              <a:t> &amp; </a:t>
            </a:r>
            <a:r>
              <a:rPr lang="en-US" b="1" u="sng" dirty="0" smtClean="0">
                <a:solidFill>
                  <a:srgbClr val="7030A0"/>
                </a:solidFill>
              </a:rPr>
              <a:t>catabolic</a:t>
            </a:r>
            <a:r>
              <a:rPr lang="en-US" dirty="0" smtClean="0"/>
              <a:t> efferent pathways</a:t>
            </a:r>
          </a:p>
          <a:p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Model for LT of EB &amp; BW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752600"/>
            <a:ext cx="7696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8768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2">
                    <a:satMod val="130000"/>
                  </a:schemeClr>
                </a:solidFill>
              </a:rPr>
              <a:t>Summarized &amp; Presented By</a:t>
            </a:r>
            <a:br>
              <a:rPr lang="en-US" sz="36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600" b="1" dirty="0" smtClean="0">
                <a:solidFill>
                  <a:schemeClr val="tx2">
                    <a:satMod val="130000"/>
                  </a:schemeClr>
                </a:solidFill>
              </a:rPr>
              <a:t>Ahmed M. Al-</a:t>
            </a:r>
            <a:r>
              <a:rPr lang="en-US" sz="3600" b="1" dirty="0" err="1" smtClean="0">
                <a:solidFill>
                  <a:schemeClr val="tx2">
                    <a:satMod val="130000"/>
                  </a:schemeClr>
                </a:solidFill>
              </a:rPr>
              <a:t>Zahrani</a:t>
            </a:r>
            <a:r>
              <a:rPr lang="en-US" sz="3600" b="1" dirty="0" smtClean="0">
                <a:solidFill>
                  <a:schemeClr val="tx2">
                    <a:satMod val="130000"/>
                  </a:schemeClr>
                </a:solidFill>
              </a:rPr>
              <a:t> – PhD student</a:t>
            </a:r>
            <a:br>
              <a:rPr lang="en-US" sz="36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6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600" b="1" dirty="0" smtClean="0">
                <a:solidFill>
                  <a:schemeClr val="tx2">
                    <a:satMod val="130000"/>
                  </a:schemeClr>
                </a:solidFill>
              </a:rPr>
              <a:t>Animal Science Department</a:t>
            </a:r>
            <a:br>
              <a:rPr lang="en-US" sz="36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600" b="1" dirty="0" smtClean="0">
                <a:solidFill>
                  <a:srgbClr val="00B0F0"/>
                </a:solidFill>
              </a:rPr>
              <a:t>Physiological Digestibility in </a:t>
            </a:r>
            <a:r>
              <a:rPr lang="en-US" sz="3600" b="1" dirty="0" err="1" smtClean="0">
                <a:solidFill>
                  <a:srgbClr val="00B0F0"/>
                </a:solidFill>
              </a:rPr>
              <a:t>Monogastric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600" b="1" dirty="0" smtClean="0">
                <a:solidFill>
                  <a:schemeClr val="tx2">
                    <a:satMod val="130000"/>
                  </a:schemeClr>
                </a:solidFill>
              </a:rPr>
              <a:t>Advisor Prof. </a:t>
            </a:r>
            <a:r>
              <a:rPr lang="en-US" sz="3600" b="1" dirty="0" err="1" smtClean="0">
                <a:solidFill>
                  <a:schemeClr val="tx2">
                    <a:satMod val="130000"/>
                  </a:schemeClr>
                </a:solidFill>
              </a:rPr>
              <a:t>Tarek</a:t>
            </a:r>
            <a:r>
              <a:rPr lang="en-US" sz="36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2">
                    <a:satMod val="130000"/>
                  </a:schemeClr>
                </a:solidFill>
              </a:rPr>
              <a:t>Shafey</a:t>
            </a:r>
            <a:r>
              <a:rPr lang="en-US" sz="3600" b="1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600" b="1" smtClean="0">
                <a:solidFill>
                  <a:schemeClr val="tx2">
                    <a:satMod val="130000"/>
                  </a:schemeClr>
                </a:solidFill>
              </a:rPr>
            </a:b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Numbers of </a:t>
            </a:r>
            <a:r>
              <a:rPr lang="en-US" sz="2800" b="1" dirty="0" smtClean="0">
                <a:solidFill>
                  <a:srgbClr val="7030A0"/>
                </a:solidFill>
              </a:rPr>
              <a:t>signaling</a:t>
            </a:r>
            <a:r>
              <a:rPr lang="en-US" sz="2800" dirty="0" smtClean="0"/>
              <a:t> molecules function in </a:t>
            </a:r>
            <a:r>
              <a:rPr lang="en-US" sz="2800" b="1" dirty="0" smtClean="0">
                <a:solidFill>
                  <a:srgbClr val="7030A0"/>
                </a:solidFill>
              </a:rPr>
              <a:t>peripheral</a:t>
            </a:r>
            <a:r>
              <a:rPr lang="en-US" sz="2800" dirty="0" smtClean="0"/>
              <a:t> and </a:t>
            </a:r>
            <a:r>
              <a:rPr lang="en-US" sz="2800" b="1" dirty="0" smtClean="0">
                <a:solidFill>
                  <a:srgbClr val="7030A0"/>
                </a:solidFill>
              </a:rPr>
              <a:t>central</a:t>
            </a:r>
            <a:r>
              <a:rPr lang="en-US" sz="2800" dirty="0" smtClean="0"/>
              <a:t> sites to activate specific </a:t>
            </a:r>
            <a:r>
              <a:rPr lang="en-US" sz="2800" b="1" dirty="0" smtClean="0">
                <a:solidFill>
                  <a:srgbClr val="7030A0"/>
                </a:solidFill>
              </a:rPr>
              <a:t>neural circuits </a:t>
            </a:r>
            <a:r>
              <a:rPr lang="en-US" sz="2800" dirty="0" smtClean="0"/>
              <a:t>that effect changes in FI as well as in EM.</a:t>
            </a:r>
          </a:p>
          <a:p>
            <a:pPr algn="ctr">
              <a:buNone/>
            </a:pPr>
            <a:r>
              <a:rPr lang="en-US" sz="2800" u="sng" dirty="0" smtClean="0">
                <a:solidFill>
                  <a:srgbClr val="C00000"/>
                </a:solidFill>
              </a:rPr>
              <a:t>But these Signals need receptors</a:t>
            </a:r>
            <a:endParaRPr lang="en-US" sz="28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13078"/>
          <a:ext cx="8229600" cy="591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3733800"/>
              </a:tblGrid>
              <a:tr h="635535"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Anorexigenic</a:t>
                      </a: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/catabolic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Orexigenic</a:t>
                      </a: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/anabolic</a:t>
                      </a:r>
                      <a:endParaRPr lang="en-US" sz="2400" dirty="0"/>
                    </a:p>
                  </a:txBody>
                  <a:tcPr/>
                </a:tc>
              </a:tr>
              <a:tr h="635535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Leptin1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Neuropeptide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(NPY)1</a:t>
                      </a:r>
                    </a:p>
                  </a:txBody>
                  <a:tcPr/>
                </a:tc>
              </a:tr>
              <a:tr h="666104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Melanocyte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stimulating hormone (</a:t>
                      </a:r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-MSH)1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Agouti-related peptide (AGRP)1</a:t>
                      </a:r>
                    </a:p>
                  </a:txBody>
                  <a:tcPr/>
                </a:tc>
              </a:tr>
              <a:tr h="666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Corticotrophin releasing hormone (CRH, CRF) (MCH)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Melanin concentrating hormone </a:t>
                      </a:r>
                      <a:endParaRPr lang="en-US" sz="2000" dirty="0"/>
                    </a:p>
                  </a:txBody>
                  <a:tcPr/>
                </a:tc>
              </a:tr>
              <a:tr h="635535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Thyroid releasing hormone (TRH)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Orexins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/hypocretins3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35535">
                <a:tc>
                  <a:txBody>
                    <a:bodyPr/>
                    <a:lstStyle/>
                    <a:p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Cholecystokinin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(CCK)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Peptide YY (PYY)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66104">
                <a:tc>
                  <a:txBody>
                    <a:bodyPr/>
                    <a:lstStyle/>
                    <a:p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Bombesin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gastrin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releasing peptide (GRP)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Pancreatic polypeptide (PP)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35535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Ghrelin2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Galanin</a:t>
                      </a:r>
                      <a:endParaRPr lang="en-US" sz="2000" dirty="0"/>
                    </a:p>
                  </a:txBody>
                  <a:tcPr/>
                </a:tc>
              </a:tr>
              <a:tr h="635535">
                <a:tc>
                  <a:txBody>
                    <a:bodyPr/>
                    <a:lstStyle/>
                    <a:p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Somatostatin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(SIRF)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-Endorphin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33397"/>
          <a:ext cx="8229600" cy="5938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73305"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Anorexigenic</a:t>
                      </a: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/catabolic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Orexigenic</a:t>
                      </a: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/anabolic</a:t>
                      </a:r>
                      <a:endParaRPr lang="en-US" sz="2400" dirty="0"/>
                    </a:p>
                  </a:txBody>
                  <a:tcPr/>
                </a:tc>
              </a:tr>
              <a:tr h="627237">
                <a:tc>
                  <a:txBody>
                    <a:bodyPr/>
                    <a:lstStyle/>
                    <a:p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Gastrin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Dynorphin</a:t>
                      </a:r>
                      <a:endParaRPr lang="en-US" sz="2000" dirty="0"/>
                    </a:p>
                  </a:txBody>
                  <a:tcPr/>
                </a:tc>
              </a:tr>
              <a:tr h="6272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Calcitonin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gene-related peptide (CGRP) (GHRH)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Growth hormone releasing hormone </a:t>
                      </a:r>
                      <a:endParaRPr lang="en-US" sz="2000" dirty="0"/>
                    </a:p>
                  </a:txBody>
                  <a:tcPr/>
                </a:tc>
              </a:tr>
              <a:tr h="6272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Urotensin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I/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urocortin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Norepinephrine</a:t>
                      </a:r>
                      <a:endParaRPr lang="en-US" sz="2000" dirty="0"/>
                    </a:p>
                  </a:txBody>
                  <a:tcPr/>
                </a:tc>
              </a:tr>
              <a:tr h="6272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Neurotensin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6272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Glucagon/glucagon-like  peptide 1 (GLP-1)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6272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Serotonin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6272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Dopamine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6272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Epinephrine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1438"/>
            <a:ext cx="8229600" cy="315436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An Integrated</a:t>
            </a:r>
            <a:br>
              <a:rPr lang="en-US" b="1" dirty="0" smtClean="0"/>
            </a:br>
            <a:r>
              <a:rPr lang="en-US" b="1" dirty="0" smtClean="0"/>
              <a:t>Regulatory System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Font typeface="Wingdings" pitchFamily="2" charset="2"/>
              <a:buChar char="v"/>
            </a:pPr>
            <a:r>
              <a:rPr lang="en-US" b="1" dirty="0" smtClean="0"/>
              <a:t>The coordinate regulation of FI and EB involves: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7030A0"/>
                </a:solidFill>
              </a:rPr>
              <a:t>Environmental</a:t>
            </a:r>
            <a:r>
              <a:rPr lang="en-US" dirty="0" smtClean="0"/>
              <a:t> cues (feed availability, photoperiod, and temperature)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 smtClean="0"/>
              <a:t>Internal </a:t>
            </a:r>
            <a:r>
              <a:rPr lang="en-US" b="1" dirty="0" smtClean="0">
                <a:solidFill>
                  <a:srgbClr val="7030A0"/>
                </a:solidFill>
              </a:rPr>
              <a:t>physiological</a:t>
            </a:r>
            <a:r>
              <a:rPr lang="en-US" dirty="0" smtClean="0"/>
              <a:t> signals (hormone levels, metabolite levels, and energy stores).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7030A0"/>
                </a:solidFill>
              </a:rPr>
              <a:t>brain</a:t>
            </a:r>
            <a:r>
              <a:rPr lang="en-US" dirty="0" smtClean="0"/>
              <a:t> plays a pivotal role in this process of integration.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7638"/>
            <a:ext cx="8229600" cy="2849562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Neuropeptidergic</a:t>
            </a:r>
            <a:r>
              <a:rPr lang="en-US" b="1" dirty="0" smtClean="0"/>
              <a:t> Regulation </a:t>
            </a:r>
            <a:br>
              <a:rPr lang="en-US" b="1" dirty="0" smtClean="0"/>
            </a:br>
            <a:r>
              <a:rPr lang="en-US" b="1" dirty="0" smtClean="0"/>
              <a:t>of Food Intake</a:t>
            </a:r>
            <a:br>
              <a:rPr lang="en-US" b="1" dirty="0" smtClean="0"/>
            </a:b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0438"/>
            <a:ext cx="8229600" cy="2849562"/>
          </a:xfrm>
        </p:spPr>
        <p:txBody>
          <a:bodyPr/>
          <a:lstStyle/>
          <a:p>
            <a:pPr algn="ctr"/>
            <a:r>
              <a:rPr lang="en-US" b="1" dirty="0" smtClean="0"/>
              <a:t>1- </a:t>
            </a:r>
            <a:r>
              <a:rPr lang="en-US" b="1" dirty="0" err="1" smtClean="0"/>
              <a:t>Orexigenic</a:t>
            </a:r>
            <a:r>
              <a:rPr lang="en-US" b="1" dirty="0" smtClean="0"/>
              <a:t> </a:t>
            </a:r>
            <a:r>
              <a:rPr lang="en-US" b="1" dirty="0" err="1" smtClean="0"/>
              <a:t>Neuropeptides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733800"/>
          </a:xfrm>
        </p:spPr>
        <p:txBody>
          <a:bodyPr>
            <a:noAutofit/>
          </a:bodyPr>
          <a:lstStyle/>
          <a:p>
            <a:pPr marL="514350" indent="-514350" algn="just">
              <a:buAutoNum type="arabicParenBoth"/>
            </a:pPr>
            <a:r>
              <a:rPr lang="en-US" sz="2800" b="1" dirty="0" err="1" smtClean="0"/>
              <a:t>Neuropeptide</a:t>
            </a:r>
            <a:r>
              <a:rPr lang="en-US" sz="2800" b="1" dirty="0" smtClean="0"/>
              <a:t> Y (NPY):</a:t>
            </a:r>
          </a:p>
          <a:p>
            <a:pPr marL="907542" lvl="1" indent="-514350" algn="just">
              <a:buFont typeface="Wingdings" pitchFamily="2" charset="2"/>
              <a:buChar char="Ø"/>
            </a:pPr>
            <a:r>
              <a:rPr lang="en-US" sz="2700" dirty="0" err="1" smtClean="0"/>
              <a:t>Neuropeptide</a:t>
            </a:r>
            <a:r>
              <a:rPr lang="en-US" sz="2700" dirty="0" smtClean="0"/>
              <a:t> Y (NPY) </a:t>
            </a:r>
            <a:r>
              <a:rPr lang="en-US" sz="2700" b="1" dirty="0" smtClean="0">
                <a:solidFill>
                  <a:srgbClr val="7030A0"/>
                </a:solidFill>
              </a:rPr>
              <a:t>stimulates</a:t>
            </a:r>
            <a:r>
              <a:rPr lang="en-US" sz="2700" dirty="0" smtClean="0"/>
              <a:t> FI </a:t>
            </a:r>
            <a:r>
              <a:rPr lang="en-US" sz="2700" b="1" dirty="0" smtClean="0">
                <a:solidFill>
                  <a:srgbClr val="7030A0"/>
                </a:solidFill>
              </a:rPr>
              <a:t>chicken &amp; mammals</a:t>
            </a:r>
            <a:r>
              <a:rPr lang="en-US" sz="2700" dirty="0" smtClean="0"/>
              <a:t>.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700" dirty="0" smtClean="0"/>
              <a:t> Peptide YY was much </a:t>
            </a:r>
            <a:r>
              <a:rPr lang="en-US" sz="2700" b="1" dirty="0" smtClean="0">
                <a:solidFill>
                  <a:srgbClr val="7030A0"/>
                </a:solidFill>
              </a:rPr>
              <a:t>more potent </a:t>
            </a:r>
            <a:r>
              <a:rPr lang="en-US" sz="2700" dirty="0" smtClean="0"/>
              <a:t>than NPY in eliciting food consumption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89120"/>
          </a:xfrm>
        </p:spPr>
        <p:txBody>
          <a:bodyPr/>
          <a:lstStyle/>
          <a:p>
            <a:pPr algn="just"/>
            <a:endParaRPr lang="en-US" sz="2800" dirty="0" smtClean="0"/>
          </a:p>
          <a:p>
            <a:pPr algn="just">
              <a:buNone/>
            </a:pPr>
            <a:r>
              <a:rPr lang="en-US" sz="2800" b="1" dirty="0" smtClean="0"/>
              <a:t>(2) </a:t>
            </a:r>
            <a:r>
              <a:rPr lang="en-US" sz="2800" b="1" dirty="0" err="1" smtClean="0"/>
              <a:t>Opioids</a:t>
            </a:r>
            <a:r>
              <a:rPr lang="en-US" sz="2800" b="1" dirty="0" smtClean="0"/>
              <a:t>:</a:t>
            </a:r>
          </a:p>
          <a:p>
            <a:pPr lvl="1" algn="just"/>
            <a:r>
              <a:rPr lang="en-US" sz="2600" dirty="0" smtClean="0"/>
              <a:t>ICV of </a:t>
            </a:r>
            <a:r>
              <a:rPr lang="el-GR" sz="2600" dirty="0" smtClean="0"/>
              <a:t>δ</a:t>
            </a:r>
            <a:r>
              <a:rPr lang="en-US" sz="2600" dirty="0" smtClean="0"/>
              <a:t>- and </a:t>
            </a:r>
            <a:r>
              <a:rPr lang="az-Cyrl-AZ" sz="2600" dirty="0" smtClean="0">
                <a:latin typeface="Arial"/>
                <a:cs typeface="Arial"/>
              </a:rPr>
              <a:t>Ќ</a:t>
            </a:r>
            <a:r>
              <a:rPr lang="en-US" sz="2600" dirty="0" smtClean="0"/>
              <a:t>-</a:t>
            </a:r>
            <a:r>
              <a:rPr lang="en-US" sz="2600" dirty="0" err="1" smtClean="0"/>
              <a:t>opioid</a:t>
            </a:r>
            <a:r>
              <a:rPr lang="en-US" sz="2600" dirty="0" smtClean="0"/>
              <a:t> receptor agonist </a:t>
            </a:r>
            <a:r>
              <a:rPr lang="en-US" sz="2600" b="1" dirty="0" smtClean="0">
                <a:solidFill>
                  <a:srgbClr val="7030A0"/>
                </a:solidFill>
              </a:rPr>
              <a:t>stimulated</a:t>
            </a:r>
            <a:r>
              <a:rPr lang="en-US" sz="2600" dirty="0" smtClean="0"/>
              <a:t> FI in </a:t>
            </a:r>
            <a:r>
              <a:rPr lang="en-US" sz="2600" b="1" dirty="0" smtClean="0">
                <a:solidFill>
                  <a:srgbClr val="7030A0"/>
                </a:solidFill>
              </a:rPr>
              <a:t>chicks</a:t>
            </a:r>
          </a:p>
          <a:p>
            <a:pPr lvl="1" algn="just"/>
            <a:r>
              <a:rPr lang="en-US" sz="2600" dirty="0" err="1" smtClean="0">
                <a:solidFill>
                  <a:schemeClr val="accent4">
                    <a:lumMod val="75000"/>
                  </a:schemeClr>
                </a:solidFill>
              </a:rPr>
              <a:t>Opioids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, act on the </a:t>
            </a:r>
            <a:r>
              <a:rPr lang="el-GR" sz="2600" dirty="0" smtClean="0">
                <a:solidFill>
                  <a:schemeClr val="accent4">
                    <a:lumMod val="75000"/>
                  </a:schemeClr>
                </a:solidFill>
                <a:latin typeface="Calibri"/>
              </a:rPr>
              <a:t>μ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Calibri"/>
              </a:rPr>
              <a:t> and/or </a:t>
            </a:r>
            <a:r>
              <a:rPr lang="el-GR" sz="2600" dirty="0" smtClean="0">
                <a:solidFill>
                  <a:schemeClr val="accent4">
                    <a:lumMod val="75000"/>
                  </a:schemeClr>
                </a:solidFill>
              </a:rPr>
              <a:t>δ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-</a:t>
            </a:r>
            <a:r>
              <a:rPr lang="en-US" sz="2600" dirty="0" err="1" smtClean="0">
                <a:solidFill>
                  <a:schemeClr val="accent4">
                    <a:lumMod val="75000"/>
                  </a:schemeClr>
                </a:solidFill>
              </a:rPr>
              <a:t>opioid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 receptor have an </a:t>
            </a:r>
            <a:r>
              <a:rPr lang="en-US" sz="2600" b="1" dirty="0" smtClean="0">
                <a:solidFill>
                  <a:schemeClr val="accent4">
                    <a:lumMod val="75000"/>
                  </a:schemeClr>
                </a:solidFill>
              </a:rPr>
              <a:t>important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 role in feeding behavior in the CNR of </a:t>
            </a:r>
            <a:r>
              <a:rPr lang="en-US" sz="2600" b="1" dirty="0" smtClean="0">
                <a:solidFill>
                  <a:schemeClr val="accent4">
                    <a:lumMod val="75000"/>
                  </a:schemeClr>
                </a:solidFill>
              </a:rPr>
              <a:t>broiler</a:t>
            </a:r>
          </a:p>
          <a:p>
            <a:pPr lvl="1" algn="just"/>
            <a:r>
              <a:rPr lang="el-GR" sz="2600" dirty="0" smtClean="0">
                <a:solidFill>
                  <a:schemeClr val="accent4">
                    <a:lumMod val="75000"/>
                  </a:schemeClr>
                </a:solidFill>
                <a:latin typeface="Calibri"/>
              </a:rPr>
              <a:t>μ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Calibri"/>
              </a:rPr>
              <a:t>1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-opioid has relation to NPY-induced feeding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410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dirty="0" smtClean="0"/>
              <a:t>(3) Arg-Phe-NH2 (</a:t>
            </a:r>
            <a:r>
              <a:rPr lang="en-US" sz="2800" b="1" dirty="0" err="1" smtClean="0"/>
              <a:t>RFamide</a:t>
            </a:r>
            <a:r>
              <a:rPr lang="en-US" sz="2800" b="1" dirty="0" smtClean="0"/>
              <a:t>):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800" dirty="0" smtClean="0"/>
              <a:t> </a:t>
            </a:r>
            <a:r>
              <a:rPr lang="en-US" sz="2700" dirty="0" smtClean="0"/>
              <a:t>Two </a:t>
            </a:r>
            <a:r>
              <a:rPr lang="en-US" sz="2700" dirty="0" err="1" smtClean="0"/>
              <a:t>RFamides</a:t>
            </a:r>
            <a:r>
              <a:rPr lang="en-US" sz="2700" dirty="0" smtClean="0"/>
              <a:t> have been revealed as </a:t>
            </a:r>
            <a:r>
              <a:rPr lang="en-US" sz="2700" dirty="0" err="1" smtClean="0"/>
              <a:t>orexigenic</a:t>
            </a:r>
            <a:r>
              <a:rPr lang="en-US" sz="2700" dirty="0" smtClean="0"/>
              <a:t> factors in neonatal chicks (</a:t>
            </a:r>
            <a:r>
              <a:rPr lang="en-US" sz="2700" dirty="0" err="1" smtClean="0"/>
              <a:t>PrRP</a:t>
            </a:r>
            <a:r>
              <a:rPr lang="en-US" sz="2700" dirty="0" smtClean="0"/>
              <a:t> &amp; </a:t>
            </a:r>
            <a:r>
              <a:rPr lang="en-US" sz="2700" dirty="0" err="1" smtClean="0"/>
              <a:t>GnIH</a:t>
            </a:r>
            <a:r>
              <a:rPr lang="en-US" sz="2700" dirty="0" smtClean="0"/>
              <a:t>). </a:t>
            </a:r>
          </a:p>
          <a:p>
            <a:pPr lvl="1" algn="just">
              <a:buNone/>
            </a:pPr>
            <a:endParaRPr lang="en-US" sz="2800" dirty="0" smtClean="0"/>
          </a:p>
          <a:p>
            <a:pPr marL="971550" lvl="1" indent="-514350" algn="just">
              <a:buNone/>
            </a:pPr>
            <a:r>
              <a:rPr lang="en-US" sz="2800" b="1" dirty="0" smtClean="0"/>
              <a:t>a- (</a:t>
            </a:r>
            <a:r>
              <a:rPr lang="en-US" sz="2800" b="1" dirty="0" err="1" smtClean="0"/>
              <a:t>PrRP</a:t>
            </a:r>
            <a:r>
              <a:rPr lang="en-US" sz="2800" b="1" dirty="0" smtClean="0"/>
              <a:t>):</a:t>
            </a:r>
          </a:p>
          <a:p>
            <a:pPr lvl="2" algn="just">
              <a:buFont typeface="Wingdings" pitchFamily="2" charset="2"/>
              <a:buChar char="v"/>
            </a:pPr>
            <a:r>
              <a:rPr lang="en-US" sz="2700" dirty="0" smtClean="0"/>
              <a:t>Acts as </a:t>
            </a:r>
            <a:r>
              <a:rPr lang="en-US" sz="2700" dirty="0" err="1" smtClean="0"/>
              <a:t>prolactin</a:t>
            </a:r>
            <a:r>
              <a:rPr lang="en-US" sz="2700" dirty="0" smtClean="0"/>
              <a:t> release inhibitory peptide &amp; </a:t>
            </a:r>
            <a:r>
              <a:rPr lang="en-US" sz="2700" b="1" dirty="0" err="1" smtClean="0">
                <a:solidFill>
                  <a:srgbClr val="7030A0"/>
                </a:solidFill>
              </a:rPr>
              <a:t>orexigenic</a:t>
            </a:r>
            <a:r>
              <a:rPr lang="en-US" sz="2700" dirty="0" smtClean="0"/>
              <a:t> factor in </a:t>
            </a:r>
            <a:r>
              <a:rPr lang="en-US" sz="2700" b="1" dirty="0" smtClean="0">
                <a:solidFill>
                  <a:srgbClr val="7030A0"/>
                </a:solidFill>
              </a:rPr>
              <a:t>chicks</a:t>
            </a:r>
            <a:r>
              <a:rPr lang="en-US" sz="2700" dirty="0" smtClean="0"/>
              <a:t> - </a:t>
            </a:r>
            <a:r>
              <a:rPr lang="en-US" sz="2700" b="1" dirty="0" smtClean="0">
                <a:solidFill>
                  <a:srgbClr val="7030A0"/>
                </a:solidFill>
              </a:rPr>
              <a:t>reverse</a:t>
            </a:r>
            <a:r>
              <a:rPr lang="en-US" sz="2700" dirty="0" smtClean="0"/>
              <a:t> in </a:t>
            </a:r>
            <a:r>
              <a:rPr lang="en-US" sz="2700" b="1" dirty="0" smtClean="0">
                <a:solidFill>
                  <a:srgbClr val="7030A0"/>
                </a:solidFill>
              </a:rPr>
              <a:t>mammals</a:t>
            </a:r>
            <a:endParaRPr lang="en-US" sz="2700" dirty="0" smtClean="0"/>
          </a:p>
          <a:p>
            <a:pPr lvl="3" algn="just">
              <a:buFont typeface="Wingdings" pitchFamily="2" charset="2"/>
              <a:buChar char="Ø"/>
            </a:pPr>
            <a:r>
              <a:rPr lang="en-US" sz="2600" dirty="0" smtClean="0"/>
              <a:t>Central administration </a:t>
            </a:r>
            <a:r>
              <a:rPr lang="en-US" sz="2600" dirty="0" smtClean="0">
                <a:latin typeface="Calibri"/>
              </a:rPr>
              <a:t>↓</a:t>
            </a:r>
            <a:r>
              <a:rPr lang="en-US" sz="2600" dirty="0" smtClean="0"/>
              <a:t> FI in </a:t>
            </a:r>
            <a:r>
              <a:rPr lang="en-US" sz="2600" b="1" dirty="0" smtClean="0">
                <a:solidFill>
                  <a:srgbClr val="7030A0"/>
                </a:solidFill>
              </a:rPr>
              <a:t>rats</a:t>
            </a:r>
            <a:r>
              <a:rPr lang="en-US" sz="2600" dirty="0" smtClean="0"/>
              <a:t>. </a:t>
            </a:r>
          </a:p>
          <a:p>
            <a:pPr lvl="3" algn="just">
              <a:buFont typeface="Wingdings" pitchFamily="2" charset="2"/>
              <a:buChar char="Ø"/>
            </a:pPr>
            <a:r>
              <a:rPr lang="en-US" sz="2600" dirty="0" smtClean="0"/>
              <a:t>ICV injection </a:t>
            </a:r>
            <a:r>
              <a:rPr lang="en-US" sz="2600" dirty="0" smtClean="0">
                <a:latin typeface="Calibri"/>
              </a:rPr>
              <a:t>↑</a:t>
            </a:r>
            <a:r>
              <a:rPr lang="en-US" sz="2600" dirty="0" smtClean="0"/>
              <a:t> FI in </a:t>
            </a:r>
            <a:r>
              <a:rPr lang="en-US" sz="2600" b="1" dirty="0" smtClean="0">
                <a:solidFill>
                  <a:srgbClr val="7030A0"/>
                </a:solidFill>
              </a:rPr>
              <a:t>chicks</a:t>
            </a:r>
            <a:r>
              <a:rPr lang="en-US" sz="2600" dirty="0" smtClean="0"/>
              <a:t>. </a:t>
            </a:r>
          </a:p>
          <a:p>
            <a:pPr lvl="3" algn="just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Contents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sz="2800" b="1" dirty="0" smtClean="0"/>
              <a:t>Introduction.</a:t>
            </a:r>
          </a:p>
          <a:p>
            <a:endParaRPr lang="en-US" sz="2800" dirty="0" smtClean="0"/>
          </a:p>
          <a:p>
            <a:r>
              <a:rPr lang="en-US" sz="2800" b="1" dirty="0" smtClean="0"/>
              <a:t>Why this presentation?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b="1" dirty="0" smtClean="0"/>
              <a:t>A System for Regulating Feed Intake</a:t>
            </a:r>
          </a:p>
          <a:p>
            <a:pPr lvl="1"/>
            <a:r>
              <a:rPr lang="en-US" sz="2800" dirty="0" smtClean="0"/>
              <a:t>S</a:t>
            </a:r>
            <a:r>
              <a:rPr lang="en-US" sz="2800" u="sng" dirty="0" smtClean="0"/>
              <a:t>hort-Term System</a:t>
            </a:r>
          </a:p>
          <a:p>
            <a:pPr lvl="1"/>
            <a:r>
              <a:rPr lang="en-US" sz="2800" u="sng" dirty="0" smtClean="0"/>
              <a:t>Long-Term System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b="1" dirty="0" smtClean="0"/>
              <a:t>An Integrated Regulator System 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b="1" dirty="0" err="1" smtClean="0"/>
              <a:t>Neuropeptidergic</a:t>
            </a:r>
            <a:r>
              <a:rPr lang="en-US" sz="2800" b="1" dirty="0" smtClean="0"/>
              <a:t> Regulation of Food Intake </a:t>
            </a:r>
          </a:p>
          <a:p>
            <a:pPr lvl="1"/>
            <a:r>
              <a:rPr lang="en-US" sz="2800" dirty="0" err="1" smtClean="0"/>
              <a:t>Orexigenic</a:t>
            </a:r>
            <a:r>
              <a:rPr lang="en-US" sz="2800" dirty="0" smtClean="0"/>
              <a:t> </a:t>
            </a:r>
            <a:r>
              <a:rPr lang="en-US" sz="2800" dirty="0" err="1" smtClean="0"/>
              <a:t>Neuropeptides</a:t>
            </a:r>
            <a:endParaRPr lang="en-US" sz="2800" dirty="0" smtClean="0"/>
          </a:p>
          <a:p>
            <a:pPr lvl="1"/>
            <a:r>
              <a:rPr lang="en-US" sz="2800" dirty="0" err="1" smtClean="0"/>
              <a:t>Anorexigenic</a:t>
            </a:r>
            <a:r>
              <a:rPr lang="en-US" sz="2800" dirty="0" smtClean="0"/>
              <a:t> </a:t>
            </a:r>
            <a:r>
              <a:rPr lang="en-US" sz="2800" dirty="0" err="1" smtClean="0"/>
              <a:t>Neuropeptides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b="1" dirty="0" smtClean="0"/>
              <a:t>Conclusions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None/>
            </a:pPr>
            <a:r>
              <a:rPr lang="en-US" sz="2800" b="1" dirty="0" smtClean="0"/>
              <a:t>b- (</a:t>
            </a:r>
            <a:r>
              <a:rPr lang="en-US" sz="2800" b="1" dirty="0" err="1" smtClean="0"/>
              <a:t>GnIH</a:t>
            </a:r>
            <a:r>
              <a:rPr lang="en-US" sz="2800" b="1" dirty="0" smtClean="0"/>
              <a:t>):</a:t>
            </a:r>
          </a:p>
          <a:p>
            <a:pPr lvl="2" algn="just">
              <a:buFont typeface="Wingdings" pitchFamily="2" charset="2"/>
              <a:buChar char="v"/>
            </a:pPr>
            <a:r>
              <a:rPr lang="en-US" sz="2600" dirty="0" smtClean="0"/>
              <a:t>The ICV injection of </a:t>
            </a:r>
            <a:r>
              <a:rPr lang="en-US" sz="2600" dirty="0" err="1" smtClean="0"/>
              <a:t>GnIH</a:t>
            </a:r>
            <a:r>
              <a:rPr lang="en-US" sz="2600" dirty="0" smtClean="0"/>
              <a:t>, GnIH-RP-1 and GnIH-RP-2 significantly </a:t>
            </a:r>
            <a:r>
              <a:rPr lang="en-US" sz="2600" b="1" dirty="0" smtClean="0">
                <a:solidFill>
                  <a:srgbClr val="7030A0"/>
                </a:solidFill>
              </a:rPr>
              <a:t>stimulated</a:t>
            </a:r>
            <a:r>
              <a:rPr lang="en-US" sz="2600" dirty="0" smtClean="0"/>
              <a:t> FI in </a:t>
            </a:r>
            <a:r>
              <a:rPr lang="en-US" sz="2600" b="1" dirty="0" smtClean="0">
                <a:solidFill>
                  <a:srgbClr val="7030A0"/>
                </a:solidFill>
              </a:rPr>
              <a:t>chicks</a:t>
            </a:r>
            <a:r>
              <a:rPr lang="en-US" sz="2600" dirty="0" smtClean="0"/>
              <a:t>. </a:t>
            </a:r>
          </a:p>
          <a:p>
            <a:pPr lvl="2">
              <a:buFont typeface="Wingdings" pitchFamily="2" charset="2"/>
              <a:buChar char="v"/>
            </a:pPr>
            <a:r>
              <a:rPr lang="en-US" sz="2600" dirty="0" smtClean="0"/>
              <a:t>ICV </a:t>
            </a:r>
            <a:r>
              <a:rPr lang="en-US" sz="2600" b="1" dirty="0" smtClean="0">
                <a:solidFill>
                  <a:srgbClr val="7030A0"/>
                </a:solidFill>
              </a:rPr>
              <a:t>human</a:t>
            </a:r>
            <a:r>
              <a:rPr lang="en-US" sz="2600" dirty="0" smtClean="0"/>
              <a:t> QRFP showed </a:t>
            </a:r>
            <a:r>
              <a:rPr lang="en-US" sz="2600" b="1" dirty="0" smtClean="0">
                <a:solidFill>
                  <a:srgbClr val="7030A0"/>
                </a:solidFill>
              </a:rPr>
              <a:t>no</a:t>
            </a:r>
            <a:r>
              <a:rPr lang="en-US" sz="2600" dirty="0" smtClean="0"/>
              <a:t> </a:t>
            </a:r>
            <a:r>
              <a:rPr lang="en-US" sz="2600" dirty="0" err="1" smtClean="0"/>
              <a:t>signiﬁcant</a:t>
            </a:r>
            <a:r>
              <a:rPr lang="en-US" sz="2600" dirty="0" smtClean="0"/>
              <a:t> effect on FI  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371601"/>
            <a:ext cx="6553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905000"/>
          </a:xfrm>
        </p:spPr>
        <p:txBody>
          <a:bodyPr/>
          <a:lstStyle/>
          <a:p>
            <a:pPr algn="ctr"/>
            <a:r>
              <a:rPr lang="en-US" b="1" dirty="0" smtClean="0"/>
              <a:t>2- </a:t>
            </a:r>
            <a:r>
              <a:rPr lang="en-US" b="1" dirty="0" err="1" smtClean="0"/>
              <a:t>Anorexigenic</a:t>
            </a:r>
            <a:r>
              <a:rPr lang="en-US" b="1" dirty="0" smtClean="0"/>
              <a:t> </a:t>
            </a:r>
            <a:r>
              <a:rPr lang="en-US" b="1" dirty="0" err="1" smtClean="0"/>
              <a:t>Neuropeptides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514350" lvl="0" indent="-514350" algn="just">
              <a:buAutoNum type="arabicParenBoth"/>
            </a:pPr>
            <a:r>
              <a:rPr lang="en-US" sz="2800" b="1" dirty="0" smtClean="0"/>
              <a:t>Glucagon </a:t>
            </a:r>
            <a:r>
              <a:rPr lang="en-US" sz="2800" b="1" dirty="0" err="1" smtClean="0"/>
              <a:t>Superfamily</a:t>
            </a:r>
            <a:endParaRPr lang="en-US" sz="2800" b="1" dirty="0" smtClean="0"/>
          </a:p>
          <a:p>
            <a:pPr marL="914400" lvl="1" indent="-514350" algn="just">
              <a:buFont typeface="Wingdings" pitchFamily="2" charset="2"/>
              <a:buChar char="v"/>
            </a:pPr>
            <a:r>
              <a:rPr lang="en-US" sz="2600" dirty="0" smtClean="0"/>
              <a:t>It regulate appetite in the </a:t>
            </a:r>
            <a:r>
              <a:rPr lang="en-US" sz="2600" b="1" dirty="0" smtClean="0">
                <a:solidFill>
                  <a:srgbClr val="7030A0"/>
                </a:solidFill>
              </a:rPr>
              <a:t>chick brain </a:t>
            </a:r>
            <a:r>
              <a:rPr lang="en-US" sz="2600" dirty="0" smtClean="0"/>
              <a:t>as an </a:t>
            </a:r>
            <a:r>
              <a:rPr lang="en-US" sz="2600" dirty="0" err="1" smtClean="0"/>
              <a:t>anorexigenic</a:t>
            </a:r>
            <a:r>
              <a:rPr lang="en-US" sz="2600" dirty="0" smtClean="0"/>
              <a:t> factor</a:t>
            </a:r>
          </a:p>
          <a:p>
            <a:pPr marL="914400" lvl="1" indent="-514350" algn="just">
              <a:buFont typeface="Wingdings" pitchFamily="2" charset="2"/>
              <a:buChar char="v"/>
            </a:pPr>
            <a:r>
              <a:rPr lang="en-US" sz="2600" dirty="0" smtClean="0"/>
              <a:t>Central administration of GLP-1 strongly </a:t>
            </a:r>
            <a:r>
              <a:rPr lang="en-US" sz="2800" dirty="0" smtClean="0">
                <a:latin typeface="Calibri"/>
              </a:rPr>
              <a:t>↓h </a:t>
            </a:r>
            <a:r>
              <a:rPr lang="en-US" sz="2600" dirty="0" smtClean="0"/>
              <a:t>FI of neonatal </a:t>
            </a:r>
            <a:r>
              <a:rPr lang="en-US" sz="2600" b="1" dirty="0" smtClean="0">
                <a:solidFill>
                  <a:srgbClr val="7030A0"/>
                </a:solidFill>
              </a:rPr>
              <a:t>chicks</a:t>
            </a:r>
          </a:p>
          <a:p>
            <a:pPr marL="914400" lvl="1" indent="-514350" algn="just">
              <a:buFont typeface="Wingdings" pitchFamily="2" charset="2"/>
              <a:buChar char="v"/>
            </a:pPr>
            <a:r>
              <a:rPr lang="en-US" sz="2600" dirty="0" smtClean="0"/>
              <a:t>(GRF) is known to </a:t>
            </a:r>
            <a:r>
              <a:rPr lang="en-US" sz="2600" b="1" dirty="0" smtClean="0">
                <a:solidFill>
                  <a:srgbClr val="7030A0"/>
                </a:solidFill>
              </a:rPr>
              <a:t>stimulate</a:t>
            </a:r>
            <a:r>
              <a:rPr lang="en-US" sz="2600" dirty="0" smtClean="0"/>
              <a:t> feeding behavior in </a:t>
            </a:r>
            <a:r>
              <a:rPr lang="en-US" sz="2600" b="1" dirty="0" smtClean="0">
                <a:solidFill>
                  <a:srgbClr val="7030A0"/>
                </a:solidFill>
              </a:rPr>
              <a:t>rats</a:t>
            </a:r>
          </a:p>
          <a:p>
            <a:pPr marL="914400" lvl="1" indent="-514350">
              <a:buFont typeface="Wingdings" pitchFamily="2" charset="2"/>
              <a:buChar char="v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en-US" sz="2800" b="1" dirty="0" smtClean="0"/>
              <a:t>(2) </a:t>
            </a:r>
            <a:r>
              <a:rPr lang="en-US" sz="2800" b="1" dirty="0" err="1" smtClean="0"/>
              <a:t>Gastrin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Cholecystokinin</a:t>
            </a:r>
            <a:r>
              <a:rPr lang="en-US" sz="2800" b="1" dirty="0" smtClean="0"/>
              <a:t> (CCK) Family</a:t>
            </a:r>
            <a:endParaRPr lang="en-US" sz="2800" dirty="0" smtClean="0"/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en-US" sz="2700" b="1" dirty="0" smtClean="0"/>
              <a:t>a- CCK:</a:t>
            </a:r>
            <a:endParaRPr lang="en-US" sz="2700" dirty="0" smtClean="0"/>
          </a:p>
          <a:p>
            <a:pPr lvl="1" algn="just">
              <a:buFont typeface="Wingdings" pitchFamily="2" charset="2"/>
              <a:buChar char="Ø"/>
            </a:pPr>
            <a:r>
              <a:rPr lang="en-US" sz="2600" dirty="0" smtClean="0">
                <a:latin typeface="Calibri"/>
              </a:rPr>
              <a:t>↓</a:t>
            </a:r>
            <a:r>
              <a:rPr lang="en-US" sz="2600" dirty="0" smtClean="0"/>
              <a:t> </a:t>
            </a:r>
            <a:r>
              <a:rPr lang="en-US" sz="2600" dirty="0" smtClean="0">
                <a:latin typeface="Calibri"/>
              </a:rPr>
              <a:t>FI </a:t>
            </a:r>
            <a:r>
              <a:rPr lang="en-US" sz="2600" dirty="0" smtClean="0"/>
              <a:t>in </a:t>
            </a:r>
            <a:r>
              <a:rPr lang="en-US" sz="2600" b="1" dirty="0" smtClean="0">
                <a:solidFill>
                  <a:srgbClr val="7030A0"/>
                </a:solidFill>
              </a:rPr>
              <a:t>chickens</a:t>
            </a:r>
            <a:r>
              <a:rPr lang="en-US" sz="2600" dirty="0" smtClean="0"/>
              <a:t>:</a:t>
            </a:r>
          </a:p>
          <a:p>
            <a:pPr lvl="2" algn="just"/>
            <a:r>
              <a:rPr lang="en-US" sz="2400" dirty="0" smtClean="0"/>
              <a:t> When injected directly into </a:t>
            </a:r>
            <a:r>
              <a:rPr lang="en-US" sz="2400" b="1" dirty="0" smtClean="0">
                <a:solidFill>
                  <a:srgbClr val="7030A0"/>
                </a:solidFill>
              </a:rPr>
              <a:t>CNS</a:t>
            </a:r>
          </a:p>
          <a:p>
            <a:pPr lvl="2" algn="just"/>
            <a:r>
              <a:rPr lang="en-US" sz="2400" dirty="0" smtClean="0"/>
              <a:t>Also with </a:t>
            </a:r>
            <a:r>
              <a:rPr lang="en-US" sz="2400" b="1" dirty="0" smtClean="0">
                <a:solidFill>
                  <a:srgbClr val="7030A0"/>
                </a:solidFill>
              </a:rPr>
              <a:t>Peripheral</a:t>
            </a:r>
            <a:r>
              <a:rPr lang="en-US" sz="2400" dirty="0" smtClean="0"/>
              <a:t> injections.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600" dirty="0" smtClean="0"/>
              <a:t>Stimulate gastric emptying &amp; the release of pancreatic enzymes to aid in the digestion of feed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600" b="1" dirty="0" smtClean="0">
                <a:solidFill>
                  <a:srgbClr val="7030A0"/>
                </a:solidFill>
              </a:rPr>
              <a:t>Satiety signal </a:t>
            </a:r>
            <a:r>
              <a:rPr lang="en-US" sz="2600" dirty="0" smtClean="0"/>
              <a:t>to the brainstem &amp; depressing appetite and, hence, the drive to feed.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600" dirty="0" smtClean="0"/>
              <a:t>If injected intravenously </a:t>
            </a:r>
            <a:r>
              <a:rPr lang="en-US" sz="2600" dirty="0" smtClean="0">
                <a:latin typeface="Calibri"/>
              </a:rPr>
              <a:t>→ </a:t>
            </a:r>
            <a:r>
              <a:rPr lang="en-US" sz="2600" dirty="0" smtClean="0"/>
              <a:t>abdominal discomfort </a:t>
            </a:r>
            <a:r>
              <a:rPr lang="en-US" sz="2600" dirty="0" smtClean="0">
                <a:latin typeface="Calibri"/>
              </a:rPr>
              <a:t>→ ↓ FI </a:t>
            </a:r>
            <a:r>
              <a:rPr lang="en-US" sz="2600" dirty="0" smtClean="0">
                <a:solidFill>
                  <a:srgbClr val="FF0000"/>
                </a:solidFill>
                <a:latin typeface="Calibri"/>
              </a:rPr>
              <a:t>(</a:t>
            </a:r>
            <a:r>
              <a:rPr lang="en-US" sz="2600" b="1" dirty="0" smtClean="0">
                <a:solidFill>
                  <a:srgbClr val="FF0000"/>
                </a:solidFill>
              </a:rPr>
              <a:t>indirect</a:t>
            </a:r>
            <a:r>
              <a:rPr lang="en-US" sz="2600" dirty="0" smtClean="0">
                <a:solidFill>
                  <a:srgbClr val="FF0000"/>
                </a:solidFill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700" b="1" dirty="0" smtClean="0"/>
              <a:t>b- </a:t>
            </a:r>
            <a:r>
              <a:rPr lang="en-US" sz="2700" b="1" dirty="0" err="1" smtClean="0"/>
              <a:t>Gastrin</a:t>
            </a:r>
            <a:r>
              <a:rPr lang="en-US" sz="2700" b="1" dirty="0" smtClean="0"/>
              <a:t> 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700" dirty="0" smtClean="0"/>
              <a:t>ICV injection  of </a:t>
            </a:r>
            <a:r>
              <a:rPr lang="en-US" sz="2700" b="1" dirty="0" smtClean="0">
                <a:solidFill>
                  <a:srgbClr val="7030A0"/>
                </a:solidFill>
              </a:rPr>
              <a:t>chicken</a:t>
            </a:r>
            <a:r>
              <a:rPr lang="en-US" sz="2700" dirty="0" smtClean="0"/>
              <a:t>  </a:t>
            </a:r>
            <a:r>
              <a:rPr lang="en-US" sz="2700" dirty="0" err="1" smtClean="0"/>
              <a:t>gastrin</a:t>
            </a:r>
            <a:r>
              <a:rPr lang="en-US" sz="2700" dirty="0" smtClean="0"/>
              <a:t>  inhibits  FI and FP in </a:t>
            </a:r>
            <a:r>
              <a:rPr lang="en-US" sz="2700" b="1" dirty="0" smtClean="0">
                <a:solidFill>
                  <a:srgbClr val="7030A0"/>
                </a:solidFill>
              </a:rPr>
              <a:t>chicks</a:t>
            </a:r>
            <a:r>
              <a:rPr lang="en-US" sz="2700" dirty="0" smtClean="0"/>
              <a:t>.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700" dirty="0" smtClean="0"/>
              <a:t>Subcutaneous injections of the C-terminal </a:t>
            </a:r>
            <a:r>
              <a:rPr lang="en-US" sz="2700" dirty="0" err="1" smtClean="0"/>
              <a:t>decapeptide</a:t>
            </a:r>
            <a:r>
              <a:rPr lang="en-US" sz="2700" dirty="0" smtClean="0"/>
              <a:t> of </a:t>
            </a:r>
            <a:r>
              <a:rPr lang="en-US" sz="2700" b="1" dirty="0" smtClean="0">
                <a:solidFill>
                  <a:srgbClr val="7030A0"/>
                </a:solidFill>
              </a:rPr>
              <a:t>chicken</a:t>
            </a:r>
            <a:r>
              <a:rPr lang="en-US" sz="2700" dirty="0" smtClean="0"/>
              <a:t> </a:t>
            </a:r>
            <a:r>
              <a:rPr lang="en-US" sz="2700" dirty="0" err="1" smtClean="0"/>
              <a:t>gastrin</a:t>
            </a:r>
            <a:r>
              <a:rPr lang="en-US" sz="2700" dirty="0" smtClean="0"/>
              <a:t> </a:t>
            </a:r>
            <a:r>
              <a:rPr lang="en-US" sz="2800" dirty="0" smtClean="0">
                <a:latin typeface="Calibri"/>
              </a:rPr>
              <a:t>↓h </a:t>
            </a:r>
            <a:r>
              <a:rPr lang="en-US" sz="2700" dirty="0" smtClean="0"/>
              <a:t>FI</a:t>
            </a:r>
          </a:p>
          <a:p>
            <a:pPr algn="just"/>
            <a:endParaRPr lang="en-US" sz="27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>
              <a:buNone/>
            </a:pPr>
            <a:r>
              <a:rPr lang="en-US" b="1" dirty="0" smtClean="0"/>
              <a:t>(3) </a:t>
            </a:r>
            <a:r>
              <a:rPr lang="en-US" sz="3300" b="1" dirty="0" err="1" smtClean="0"/>
              <a:t>Corticotropin</a:t>
            </a:r>
            <a:r>
              <a:rPr lang="en-US" sz="3300" b="1" dirty="0" smtClean="0"/>
              <a:t>-Releasing Factor (CRF) Family</a:t>
            </a:r>
            <a:endParaRPr lang="en-US" sz="3300" dirty="0" smtClean="0"/>
          </a:p>
          <a:p>
            <a:pPr lvl="0" algn="just">
              <a:buNone/>
            </a:pPr>
            <a:endParaRPr lang="en-US" sz="33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3300" dirty="0" smtClean="0"/>
              <a:t>CRF decreased FI in chicks. </a:t>
            </a:r>
          </a:p>
          <a:p>
            <a:pPr lvl="0" algn="just">
              <a:buNone/>
            </a:pPr>
            <a:endParaRPr lang="en-US" dirty="0" smtClean="0"/>
          </a:p>
          <a:p>
            <a:pPr lvl="0" algn="just"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There are two CRF receptor subtypes: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(CRF1R) &amp; (CRF2R), in fish, amphibians, chickens and mammals.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 CRF1R antagonist did not compete with CRF in suppression of FI in mice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on the contrary, the CRF2R antagonist completely reversed the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anorexigenic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action of CRF in rats, suggesting that CRF suppresses FI via the CRF2R. </a:t>
            </a:r>
          </a:p>
          <a:p>
            <a:pPr algn="just">
              <a:buNone/>
            </a:pPr>
            <a:r>
              <a:rPr lang="en-US" dirty="0" smtClean="0"/>
              <a:t> </a:t>
            </a:r>
          </a:p>
          <a:p>
            <a:pPr algn="just">
              <a:buNone/>
            </a:pPr>
            <a:r>
              <a:rPr lang="en-US" dirty="0" smtClean="0"/>
              <a:t> </a:t>
            </a:r>
          </a:p>
          <a:p>
            <a:pPr algn="just">
              <a:buNone/>
            </a:pPr>
            <a:r>
              <a:rPr lang="en-US" dirty="0" smtClean="0"/>
              <a:t> 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389120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en-US" sz="2800" b="1" dirty="0" smtClean="0"/>
              <a:t>(4) a-</a:t>
            </a:r>
            <a:r>
              <a:rPr lang="en-US" sz="2800" b="1" dirty="0" err="1" smtClean="0"/>
              <a:t>Melanocyte</a:t>
            </a:r>
            <a:r>
              <a:rPr lang="en-US" sz="2800" b="1" dirty="0" smtClean="0"/>
              <a:t> Stimulating  Hormone (MSH)</a:t>
            </a:r>
            <a:endParaRPr lang="en-US" sz="2800" dirty="0" smtClean="0"/>
          </a:p>
          <a:p>
            <a:pPr lvl="1" algn="just">
              <a:buFont typeface="Wingdings" pitchFamily="2" charset="2"/>
              <a:buChar char="v"/>
            </a:pPr>
            <a:r>
              <a:rPr lang="en-US" sz="2600" dirty="0" smtClean="0"/>
              <a:t>a-MSH, </a:t>
            </a:r>
            <a:r>
              <a:rPr lang="en-US" sz="2800" dirty="0" smtClean="0">
                <a:latin typeface="Calibri"/>
              </a:rPr>
              <a:t>↓h </a:t>
            </a:r>
            <a:r>
              <a:rPr lang="en-US" sz="2600" dirty="0" smtClean="0"/>
              <a:t>FI of </a:t>
            </a:r>
            <a:r>
              <a:rPr lang="en-US" sz="2600" b="1" dirty="0" smtClean="0">
                <a:solidFill>
                  <a:srgbClr val="7030A0"/>
                </a:solidFill>
              </a:rPr>
              <a:t>mammals</a:t>
            </a:r>
            <a:r>
              <a:rPr lang="en-US" sz="2600" dirty="0" smtClean="0"/>
              <a:t>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600" dirty="0" smtClean="0"/>
              <a:t>ICV of a-MSH </a:t>
            </a:r>
            <a:r>
              <a:rPr lang="en-US" sz="2800" dirty="0" smtClean="0">
                <a:latin typeface="Calibri"/>
              </a:rPr>
              <a:t>↓h </a:t>
            </a:r>
            <a:r>
              <a:rPr lang="en-US" sz="2600" dirty="0" smtClean="0"/>
              <a:t>FI in 3h </a:t>
            </a:r>
            <a:r>
              <a:rPr lang="en-US" sz="2600" b="1" dirty="0" smtClean="0">
                <a:solidFill>
                  <a:srgbClr val="7030A0"/>
                </a:solidFill>
              </a:rPr>
              <a:t>fasted chicks </a:t>
            </a:r>
            <a:r>
              <a:rPr lang="en-US" sz="2600" dirty="0" smtClean="0"/>
              <a:t>in a dose-dependent.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600" dirty="0" smtClean="0"/>
              <a:t>a-MSH strongly </a:t>
            </a:r>
            <a:r>
              <a:rPr lang="en-US" sz="2800" dirty="0" smtClean="0">
                <a:latin typeface="Calibri"/>
              </a:rPr>
              <a:t>↓h </a:t>
            </a:r>
            <a:r>
              <a:rPr lang="en-US" sz="2600" b="1" dirty="0" smtClean="0">
                <a:solidFill>
                  <a:srgbClr val="7030A0"/>
                </a:solidFill>
              </a:rPr>
              <a:t>NPY</a:t>
            </a:r>
            <a:r>
              <a:rPr lang="en-US" sz="2600" dirty="0" smtClean="0"/>
              <a:t>-induced feeding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The POMC produce bioactive α-MSH which play an important role in regulating FI in chickens. </a:t>
            </a:r>
          </a:p>
          <a:p>
            <a:pPr lvl="0" algn="just"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en-US" sz="2800" b="1" dirty="0" smtClean="0"/>
              <a:t>(5) </a:t>
            </a:r>
            <a:r>
              <a:rPr lang="en-US" sz="2800" b="1" dirty="0" err="1" smtClean="0"/>
              <a:t>Bombesin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 </a:t>
            </a:r>
            <a:endParaRPr lang="en-US" dirty="0" smtClean="0"/>
          </a:p>
          <a:p>
            <a:pPr lvl="1" algn="just">
              <a:buFont typeface="Wingdings" pitchFamily="2" charset="2"/>
              <a:buChar char="v"/>
            </a:pPr>
            <a:r>
              <a:rPr lang="en-US" sz="2600" dirty="0" smtClean="0"/>
              <a:t>In </a:t>
            </a:r>
            <a:r>
              <a:rPr lang="en-US" sz="2600" b="1" dirty="0" smtClean="0">
                <a:solidFill>
                  <a:srgbClr val="7030A0"/>
                </a:solidFill>
              </a:rPr>
              <a:t>turkeys</a:t>
            </a:r>
            <a:r>
              <a:rPr lang="en-US" sz="2600" dirty="0" smtClean="0"/>
              <a:t>, </a:t>
            </a:r>
            <a:r>
              <a:rPr lang="en-US" sz="2600" dirty="0" smtClean="0">
                <a:latin typeface="Calibri"/>
              </a:rPr>
              <a:t>↓ </a:t>
            </a:r>
            <a:r>
              <a:rPr lang="en-US" sz="2600" dirty="0" smtClean="0"/>
              <a:t>food &amp; water intake in both the peripheral and CNS </a:t>
            </a:r>
          </a:p>
          <a:p>
            <a:pPr lvl="2" algn="just">
              <a:buFont typeface="Wingdings" pitchFamily="2" charset="2"/>
              <a:buChar char="Ø"/>
            </a:pPr>
            <a:r>
              <a:rPr lang="en-US" sz="2300" dirty="0" smtClean="0"/>
              <a:t>(due to </a:t>
            </a:r>
            <a:r>
              <a:rPr lang="en-US" sz="2300" b="1" u="sng" dirty="0" smtClean="0">
                <a:solidFill>
                  <a:srgbClr val="FF0000"/>
                </a:solidFill>
              </a:rPr>
              <a:t>discomfort</a:t>
            </a:r>
            <a:r>
              <a:rPr lang="en-US" sz="2300" dirty="0" smtClean="0"/>
              <a:t> rather than a </a:t>
            </a:r>
            <a:r>
              <a:rPr lang="en-US" sz="2300" dirty="0" err="1" smtClean="0"/>
              <a:t>anorexigenic</a:t>
            </a:r>
            <a:r>
              <a:rPr lang="en-US" sz="2300" dirty="0" smtClean="0"/>
              <a:t> effect)</a:t>
            </a:r>
          </a:p>
          <a:p>
            <a:pPr lvl="1" algn="just">
              <a:buNone/>
            </a:pPr>
            <a:endParaRPr lang="en-US" sz="2600" dirty="0" smtClean="0"/>
          </a:p>
          <a:p>
            <a:pPr lvl="1" algn="just">
              <a:buFont typeface="Wingdings" pitchFamily="2" charset="2"/>
              <a:buChar char="v"/>
            </a:pPr>
            <a:r>
              <a:rPr lang="en-US" sz="2600" dirty="0" smtClean="0"/>
              <a:t>ICV injection in neonatal </a:t>
            </a:r>
            <a:r>
              <a:rPr lang="en-US" sz="2600" b="1" dirty="0" smtClean="0">
                <a:solidFill>
                  <a:srgbClr val="7030A0"/>
                </a:solidFill>
              </a:rPr>
              <a:t>chicks</a:t>
            </a:r>
            <a:r>
              <a:rPr lang="en-US" sz="2600" dirty="0" smtClean="0"/>
              <a:t> </a:t>
            </a:r>
            <a:r>
              <a:rPr lang="en-US" sz="2800" dirty="0" smtClean="0">
                <a:latin typeface="Calibri"/>
              </a:rPr>
              <a:t>↓h </a:t>
            </a:r>
            <a:r>
              <a:rPr lang="en-US" sz="2600" dirty="0" smtClean="0"/>
              <a:t>FI</a:t>
            </a:r>
          </a:p>
          <a:p>
            <a:pPr lvl="1" algn="just">
              <a:buNone/>
            </a:pPr>
            <a:endParaRPr lang="en-US" sz="2600" dirty="0" smtClean="0"/>
          </a:p>
          <a:p>
            <a:pPr lvl="1" algn="just">
              <a:buFont typeface="Wingdings" pitchFamily="2" charset="2"/>
              <a:buChar char="v"/>
            </a:pPr>
            <a:r>
              <a:rPr lang="en-US" sz="2600" dirty="0" smtClean="0"/>
              <a:t>Central administered </a:t>
            </a:r>
            <a:r>
              <a:rPr lang="en-US" sz="2600" b="1" dirty="0" smtClean="0">
                <a:solidFill>
                  <a:srgbClr val="7030A0"/>
                </a:solidFill>
              </a:rPr>
              <a:t>NPY</a:t>
            </a:r>
            <a:r>
              <a:rPr lang="en-US" sz="2600" dirty="0" smtClean="0"/>
              <a:t>-induced FI was </a:t>
            </a:r>
            <a:r>
              <a:rPr lang="en-US" sz="2600" b="1" dirty="0" smtClean="0">
                <a:solidFill>
                  <a:srgbClr val="7030A0"/>
                </a:solidFill>
              </a:rPr>
              <a:t>suppressed</a:t>
            </a:r>
            <a:r>
              <a:rPr lang="en-US" sz="2600" dirty="0" smtClean="0"/>
              <a:t> by </a:t>
            </a:r>
            <a:r>
              <a:rPr lang="en-US" sz="2600" dirty="0" err="1" smtClean="0"/>
              <a:t>coinjection</a:t>
            </a:r>
            <a:r>
              <a:rPr lang="en-US" sz="2600" dirty="0" smtClean="0"/>
              <a:t> of </a:t>
            </a:r>
            <a:r>
              <a:rPr lang="en-US" sz="2600" dirty="0" err="1" smtClean="0"/>
              <a:t>bombesin</a:t>
            </a:r>
            <a:r>
              <a:rPr lang="en-US" sz="2600" dirty="0" smtClean="0"/>
              <a:t>.    </a:t>
            </a:r>
          </a:p>
          <a:p>
            <a:pPr lvl="1" algn="just">
              <a:buFont typeface="Wingdings" pitchFamily="2" charset="2"/>
              <a:buChar char="v"/>
            </a:pPr>
            <a:endParaRPr lang="en-US" sz="2600" dirty="0" smtClean="0"/>
          </a:p>
          <a:p>
            <a:pPr algn="just"/>
            <a:endParaRPr lang="en-US" sz="2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(6) </a:t>
            </a:r>
            <a:r>
              <a:rPr lang="en-US" b="1" dirty="0" err="1" smtClean="0"/>
              <a:t>Ghrelin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In </a:t>
            </a:r>
            <a:r>
              <a:rPr lang="en-US" b="1" dirty="0" smtClean="0">
                <a:solidFill>
                  <a:srgbClr val="7030A0"/>
                </a:solidFill>
              </a:rPr>
              <a:t>rats</a:t>
            </a:r>
            <a:r>
              <a:rPr lang="en-US" dirty="0" smtClean="0"/>
              <a:t>, central and peripheral </a:t>
            </a:r>
            <a:r>
              <a:rPr lang="en-US" dirty="0" err="1" smtClean="0"/>
              <a:t>ghrelin</a:t>
            </a:r>
            <a:r>
              <a:rPr lang="en-US" dirty="0" smtClean="0"/>
              <a:t> </a:t>
            </a:r>
            <a:r>
              <a:rPr lang="en-US" dirty="0" smtClean="0">
                <a:latin typeface="Calibri"/>
              </a:rPr>
              <a:t>↑ </a:t>
            </a:r>
            <a:r>
              <a:rPr lang="en-US" dirty="0" smtClean="0"/>
              <a:t>FI mainly through the activation of NPY neurons.  </a:t>
            </a:r>
          </a:p>
          <a:p>
            <a:pPr lvl="1">
              <a:buFont typeface="Wingdings" pitchFamily="2" charset="2"/>
              <a:buChar char="v"/>
            </a:pP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ICV injection of </a:t>
            </a:r>
            <a:r>
              <a:rPr lang="en-US" dirty="0" err="1" smtClean="0"/>
              <a:t>ghrelin</a:t>
            </a:r>
            <a:r>
              <a:rPr lang="en-US" dirty="0" smtClean="0"/>
              <a:t> </a:t>
            </a:r>
            <a:r>
              <a:rPr lang="en-US" dirty="0" smtClean="0">
                <a:latin typeface="Calibri"/>
              </a:rPr>
              <a:t>↓h </a:t>
            </a:r>
            <a:r>
              <a:rPr lang="en-US" dirty="0" smtClean="0"/>
              <a:t>FI in </a:t>
            </a:r>
            <a:r>
              <a:rPr lang="en-US" b="1" dirty="0" smtClean="0">
                <a:solidFill>
                  <a:srgbClr val="7030A0"/>
                </a:solidFill>
              </a:rPr>
              <a:t>chickens</a:t>
            </a:r>
            <a:r>
              <a:rPr lang="en-US" dirty="0" smtClean="0"/>
              <a:t>. </a:t>
            </a:r>
          </a:p>
          <a:p>
            <a:pPr lvl="1">
              <a:buFont typeface="Wingdings" pitchFamily="2" charset="2"/>
              <a:buChar char="v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9038"/>
            <a:ext cx="8229600" cy="1782762"/>
          </a:xfrm>
        </p:spPr>
        <p:txBody>
          <a:bodyPr/>
          <a:lstStyle/>
          <a:p>
            <a:pPr algn="ctr"/>
            <a:r>
              <a:rPr lang="en-US" sz="6600" b="1" dirty="0" smtClean="0"/>
              <a:t>Introduction</a:t>
            </a:r>
            <a:endParaRPr lang="en-US" sz="6600" b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sz="2800" b="1" dirty="0" smtClean="0"/>
              <a:t>(7) </a:t>
            </a:r>
            <a:r>
              <a:rPr lang="en-US" sz="2800" b="1" dirty="0" err="1" smtClean="0"/>
              <a:t>Arginine-Vasotocin</a:t>
            </a:r>
            <a:r>
              <a:rPr lang="en-US" sz="2800" b="1" dirty="0" smtClean="0"/>
              <a:t> (AVT)</a:t>
            </a: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AVT is a stress-related peptide in the brain of birds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ICV injection of AVT: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>
                <a:latin typeface="Calibri"/>
              </a:rPr>
              <a:t>↓h </a:t>
            </a:r>
            <a:r>
              <a:rPr lang="en-US" sz="2600" dirty="0" smtClean="0"/>
              <a:t>feeding behavior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>
                <a:latin typeface="Calibri"/>
              </a:rPr>
              <a:t>↑ </a:t>
            </a:r>
            <a:r>
              <a:rPr lang="en-US" sz="2600" b="1" dirty="0" smtClean="0">
                <a:solidFill>
                  <a:srgbClr val="7030A0"/>
                </a:solidFill>
              </a:rPr>
              <a:t>rectal</a:t>
            </a:r>
            <a:r>
              <a:rPr lang="en-US" sz="2600" dirty="0" smtClean="0"/>
              <a:t> temperature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  <a:latin typeface="Calibri"/>
              </a:rPr>
              <a:t>↑ </a:t>
            </a: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</a:rPr>
              <a:t>plasma </a:t>
            </a:r>
            <a:r>
              <a:rPr lang="en-US" sz="2600" dirty="0" err="1" smtClean="0">
                <a:solidFill>
                  <a:schemeClr val="accent3">
                    <a:lumMod val="75000"/>
                  </a:schemeClr>
                </a:solidFill>
              </a:rPr>
              <a:t>corticosterone</a:t>
            </a: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</a:rPr>
              <a:t> concentrations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en-US" b="1" dirty="0" smtClean="0"/>
              <a:t>(8) Glutathione</a:t>
            </a: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ICV  injection  of  GSH  dose-dependently </a:t>
            </a:r>
            <a:r>
              <a:rPr lang="en-US" dirty="0" smtClean="0">
                <a:latin typeface="Calibri"/>
              </a:rPr>
              <a:t>↓</a:t>
            </a:r>
            <a:r>
              <a:rPr lang="en-US" dirty="0" smtClean="0"/>
              <a:t> FI in  chicks.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 smtClean="0">
                <a:latin typeface="Calibri"/>
              </a:rPr>
              <a:t>↓ </a:t>
            </a:r>
            <a:r>
              <a:rPr lang="en-US" dirty="0" smtClean="0"/>
              <a:t>in FI induced by a </a:t>
            </a:r>
            <a:r>
              <a:rPr lang="en-US" b="1" dirty="0" smtClean="0">
                <a:solidFill>
                  <a:srgbClr val="7030A0"/>
                </a:solidFill>
              </a:rPr>
              <a:t>hypnotic</a:t>
            </a:r>
            <a:r>
              <a:rPr lang="en-US" dirty="0" smtClean="0"/>
              <a:t> effect of GSH.</a:t>
            </a:r>
          </a:p>
          <a:p>
            <a:pPr lvl="0" algn="just">
              <a:buNone/>
            </a:pPr>
            <a:endParaRPr lang="en-US" b="1" dirty="0" smtClean="0"/>
          </a:p>
          <a:p>
            <a:pPr lvl="0" algn="just">
              <a:buNone/>
            </a:pPr>
            <a:r>
              <a:rPr lang="en-US" b="1" dirty="0" smtClean="0"/>
              <a:t>(9) </a:t>
            </a:r>
            <a:r>
              <a:rPr lang="en-US" b="1" dirty="0" err="1" smtClean="0"/>
              <a:t>Carnosine</a:t>
            </a: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Present in high concentration in the muscle &amp; brain of </a:t>
            </a:r>
            <a:r>
              <a:rPr lang="en-US" b="1" dirty="0" smtClean="0">
                <a:solidFill>
                  <a:srgbClr val="7030A0"/>
                </a:solidFill>
              </a:rPr>
              <a:t>mammalian</a:t>
            </a:r>
            <a:r>
              <a:rPr lang="en-US" dirty="0" smtClean="0"/>
              <a:t> &amp; </a:t>
            </a:r>
            <a:r>
              <a:rPr lang="en-US" b="1" dirty="0" smtClean="0">
                <a:solidFill>
                  <a:srgbClr val="7030A0"/>
                </a:solidFill>
              </a:rPr>
              <a:t>avian</a:t>
            </a:r>
            <a:r>
              <a:rPr lang="en-US" dirty="0" smtClean="0"/>
              <a:t> species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ICV </a:t>
            </a:r>
            <a:r>
              <a:rPr lang="en-US" dirty="0" smtClean="0">
                <a:latin typeface="Calibri"/>
              </a:rPr>
              <a:t>↓h </a:t>
            </a:r>
            <a:r>
              <a:rPr lang="en-US" dirty="0" smtClean="0"/>
              <a:t>FI in a dose-dependent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Conclusion</a:t>
            </a:r>
            <a:endParaRPr lang="en-US" sz="5400" b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8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7030A0"/>
                </a:solidFill>
              </a:rPr>
              <a:t>Short-term</a:t>
            </a:r>
            <a:r>
              <a:rPr lang="en-US" sz="2800" dirty="0" smtClean="0"/>
              <a:t> Involves </a:t>
            </a:r>
            <a:r>
              <a:rPr lang="en-US" sz="2800" b="1" u="sng" dirty="0" smtClean="0"/>
              <a:t>hormonal and neural signals</a:t>
            </a:r>
            <a:r>
              <a:rPr lang="en-US" sz="2800" dirty="0" smtClean="0"/>
              <a:t> originate in the gut, pancreas and liver. </a:t>
            </a:r>
          </a:p>
          <a:p>
            <a:pPr algn="just">
              <a:buFont typeface="Wingdings" pitchFamily="2" charset="2"/>
              <a:buChar char="v"/>
            </a:pPr>
            <a:endParaRPr lang="en-US" sz="28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7030A0"/>
                </a:solidFill>
              </a:rPr>
              <a:t>Long-term</a:t>
            </a:r>
            <a:r>
              <a:rPr lang="en-US" sz="2800" dirty="0" smtClean="0"/>
              <a:t> maintain EH &amp; stability in BW</a:t>
            </a:r>
          </a:p>
          <a:p>
            <a:pPr algn="just">
              <a:buNone/>
            </a:pPr>
            <a:r>
              <a:rPr lang="en-US" sz="2800" dirty="0" smtClean="0"/>
              <a:t>	(by </a:t>
            </a:r>
            <a:r>
              <a:rPr lang="en-US" sz="2800" b="1" u="sng" dirty="0" smtClean="0"/>
              <a:t>activating</a:t>
            </a:r>
            <a:r>
              <a:rPr lang="en-US" sz="2800" dirty="0" smtClean="0"/>
              <a:t> or </a:t>
            </a:r>
            <a:r>
              <a:rPr lang="en-US" sz="2800" b="1" u="sng" dirty="0" smtClean="0"/>
              <a:t>inhibiting</a:t>
            </a:r>
            <a:r>
              <a:rPr lang="en-US" sz="2800" dirty="0" smtClean="0"/>
              <a:t> specific </a:t>
            </a:r>
            <a:r>
              <a:rPr lang="en-US" sz="2800" b="1" u="sng" dirty="0" smtClean="0"/>
              <a:t>anabolic</a:t>
            </a:r>
            <a:r>
              <a:rPr lang="en-US" sz="2800" dirty="0" smtClean="0"/>
              <a:t> and </a:t>
            </a:r>
            <a:r>
              <a:rPr lang="en-US" sz="2800" b="1" u="sng" dirty="0" smtClean="0"/>
              <a:t>catabolic</a:t>
            </a:r>
            <a:r>
              <a:rPr lang="en-US" sz="2800" dirty="0" smtClean="0"/>
              <a:t> </a:t>
            </a:r>
            <a:r>
              <a:rPr lang="en-US" sz="2800" b="1" u="sng" dirty="0" smtClean="0"/>
              <a:t>efferent pathways)</a:t>
            </a:r>
            <a:endParaRPr lang="en-US" sz="2800" dirty="0" smtClean="0"/>
          </a:p>
          <a:p>
            <a:pPr algn="just">
              <a:buFont typeface="Wingdings" pitchFamily="2" charset="2"/>
              <a:buChar char="v"/>
            </a:pP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/>
              <a:t>Some </a:t>
            </a:r>
            <a:r>
              <a:rPr lang="en-US" b="1" dirty="0" err="1" smtClean="0">
                <a:solidFill>
                  <a:srgbClr val="7030A0"/>
                </a:solidFill>
              </a:rPr>
              <a:t>anorexigenic</a:t>
            </a:r>
            <a:r>
              <a:rPr lang="en-US" dirty="0" smtClean="0"/>
              <a:t> effect may </a:t>
            </a:r>
            <a:r>
              <a:rPr lang="en-US" b="1" dirty="0" smtClean="0">
                <a:solidFill>
                  <a:srgbClr val="FF0000"/>
                </a:solidFill>
              </a:rPr>
              <a:t>indirect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algn="just">
              <a:buNone/>
            </a:pPr>
            <a:r>
              <a:rPr lang="en-US" dirty="0" smtClean="0"/>
              <a:t>	(caused by abdominal </a:t>
            </a:r>
            <a:r>
              <a:rPr lang="en-US" b="1" dirty="0" smtClean="0">
                <a:solidFill>
                  <a:srgbClr val="FF0000"/>
                </a:solidFill>
              </a:rPr>
              <a:t>discomfort</a:t>
            </a:r>
            <a:r>
              <a:rPr lang="en-US" dirty="0" smtClean="0"/>
              <a:t>)</a:t>
            </a:r>
          </a:p>
          <a:p>
            <a:pPr algn="just"/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800" dirty="0" err="1" smtClean="0"/>
              <a:t>Neuropeptides</a:t>
            </a:r>
            <a:r>
              <a:rPr lang="en-US" sz="2800" dirty="0" smtClean="0"/>
              <a:t> function in avian &amp; mammals will be either: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 err="1" smtClean="0"/>
              <a:t>Anorexigenic</a:t>
            </a:r>
            <a:r>
              <a:rPr lang="en-US" dirty="0" smtClean="0"/>
              <a:t> in one but </a:t>
            </a:r>
            <a:r>
              <a:rPr lang="en-US" dirty="0" err="1" smtClean="0"/>
              <a:t>orexigenic</a:t>
            </a:r>
            <a:r>
              <a:rPr lang="en-US" dirty="0" smtClean="0"/>
              <a:t> in the other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 err="1" smtClean="0"/>
              <a:t>Anorexigenic</a:t>
            </a:r>
            <a:r>
              <a:rPr lang="en-US" dirty="0" smtClean="0"/>
              <a:t> in both or </a:t>
            </a:r>
            <a:r>
              <a:rPr lang="en-US" dirty="0" err="1" smtClean="0"/>
              <a:t>orexigenic</a:t>
            </a:r>
            <a:r>
              <a:rPr lang="en-US" dirty="0" smtClean="0"/>
              <a:t>  in both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Difference in FI (Broiler  and Layer)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3009" y="1935163"/>
            <a:ext cx="6017982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/>
              <a:t>Thank You For Attendance</a:t>
            </a:r>
            <a:endParaRPr lang="en-US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Neurotransmitters :</a:t>
            </a:r>
          </a:p>
          <a:p>
            <a:pPr lvl="1" algn="just"/>
            <a:r>
              <a:rPr lang="en-US" sz="2600" dirty="0" smtClean="0">
                <a:solidFill>
                  <a:srgbClr val="C00000"/>
                </a:solidFill>
                <a:hlinkClick r:id="rId2" tooltip="Chemistry"/>
              </a:rPr>
              <a:t>Chemicals</a:t>
            </a:r>
            <a:r>
              <a:rPr lang="en-US" sz="2600" dirty="0" smtClean="0"/>
              <a:t> transfer signals between a </a:t>
            </a:r>
            <a:r>
              <a:rPr lang="en-US" sz="2600" dirty="0" smtClean="0">
                <a:hlinkClick r:id="rId3" tooltip="Neuron"/>
              </a:rPr>
              <a:t>neuron</a:t>
            </a:r>
            <a:r>
              <a:rPr lang="en-US" sz="2600" dirty="0" smtClean="0"/>
              <a:t> and another </a:t>
            </a:r>
            <a:r>
              <a:rPr lang="en-US" sz="2600" dirty="0" smtClean="0">
                <a:hlinkClick r:id="rId4" tooltip="Cell (biology)"/>
              </a:rPr>
              <a:t>cell</a:t>
            </a:r>
            <a:endParaRPr lang="en-US" sz="2600" dirty="0" smtClean="0"/>
          </a:p>
          <a:p>
            <a:pPr lvl="1" algn="just"/>
            <a:r>
              <a:rPr lang="en-US" sz="2600" dirty="0" smtClean="0"/>
              <a:t>Effect depend on the anatomical </a:t>
            </a:r>
            <a:r>
              <a:rPr lang="en-US" sz="2600" b="1" dirty="0" smtClean="0">
                <a:solidFill>
                  <a:srgbClr val="7030A0"/>
                </a:solidFill>
              </a:rPr>
              <a:t>site</a:t>
            </a:r>
            <a:r>
              <a:rPr lang="en-US" sz="2600" dirty="0" smtClean="0"/>
              <a:t> </a:t>
            </a:r>
            <a:r>
              <a:rPr lang="en-US" sz="1800" dirty="0" smtClean="0"/>
              <a:t>(</a:t>
            </a:r>
            <a:r>
              <a:rPr lang="en-US" sz="1800" dirty="0" err="1" smtClean="0"/>
              <a:t>eg</a:t>
            </a:r>
            <a:r>
              <a:rPr lang="en-US" sz="1800" dirty="0" smtClean="0"/>
              <a:t>, </a:t>
            </a:r>
            <a:r>
              <a:rPr lang="en-US" sz="1800" dirty="0" err="1" smtClean="0"/>
              <a:t>norepinephrine</a:t>
            </a:r>
            <a:r>
              <a:rPr lang="en-US" sz="1800" dirty="0" smtClean="0"/>
              <a:t> increases feeding when infused into the </a:t>
            </a:r>
            <a:r>
              <a:rPr lang="en-US" sz="1800" dirty="0" err="1" smtClean="0"/>
              <a:t>paraventricular</a:t>
            </a:r>
            <a:r>
              <a:rPr lang="en-US" sz="1800" dirty="0" smtClean="0"/>
              <a:t> nucleus but decreases feeding when injected into the lateral hypothalamus)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BW is </a:t>
            </a:r>
            <a:r>
              <a:rPr lang="en-US" b="1" dirty="0" smtClean="0">
                <a:solidFill>
                  <a:srgbClr val="7030A0"/>
                </a:solidFill>
              </a:rPr>
              <a:t>constant/homeostatic</a:t>
            </a:r>
            <a:r>
              <a:rPr lang="en-US" dirty="0" smtClean="0"/>
              <a:t> even with </a:t>
            </a:r>
            <a:r>
              <a:rPr lang="en-US" i="1" dirty="0" smtClean="0"/>
              <a:t>ad </a:t>
            </a:r>
            <a:r>
              <a:rPr lang="en-US" i="1" dirty="0" err="1" smtClean="0"/>
              <a:t>libitum</a:t>
            </a:r>
            <a:r>
              <a:rPr lang="en-US" dirty="0" smtClean="0"/>
              <a:t> (the concept of </a:t>
            </a:r>
            <a:r>
              <a:rPr lang="en-US" b="1" dirty="0" smtClean="0">
                <a:solidFill>
                  <a:srgbClr val="7030A0"/>
                </a:solidFill>
              </a:rPr>
              <a:t>short-and long-term </a:t>
            </a:r>
            <a:r>
              <a:rPr lang="en-US" dirty="0" smtClean="0"/>
              <a:t>control of food)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FI regulation in the brain involves </a:t>
            </a:r>
            <a:r>
              <a:rPr lang="en-US" dirty="0" err="1" smtClean="0"/>
              <a:t>neuropeptides</a:t>
            </a:r>
            <a:r>
              <a:rPr lang="en-US" dirty="0" smtClean="0"/>
              <a:t> (</a:t>
            </a:r>
            <a:r>
              <a:rPr lang="en-US" b="1" dirty="0" err="1" smtClean="0">
                <a:solidFill>
                  <a:srgbClr val="7030A0"/>
                </a:solidFill>
              </a:rPr>
              <a:t>orexigenic</a:t>
            </a:r>
            <a:r>
              <a:rPr lang="en-US" dirty="0" smtClean="0"/>
              <a:t> or </a:t>
            </a:r>
            <a:r>
              <a:rPr lang="en-US" b="1" dirty="0" err="1" smtClean="0">
                <a:solidFill>
                  <a:srgbClr val="7030A0"/>
                </a:solidFill>
              </a:rPr>
              <a:t>anorexigenic</a:t>
            </a:r>
            <a:r>
              <a:rPr lang="en-US" dirty="0" smtClean="0"/>
              <a:t>) </a:t>
            </a:r>
          </a:p>
          <a:p>
            <a:pPr algn="just"/>
            <a:endParaRPr lang="en-US" sz="3200" dirty="0" smtClean="0"/>
          </a:p>
          <a:p>
            <a:pPr algn="just"/>
            <a:endParaRPr lang="en-US" sz="2800" dirty="0" smtClean="0"/>
          </a:p>
          <a:p>
            <a:pPr algn="just"/>
            <a:endParaRPr lang="en-US" sz="3200" dirty="0" smtClean="0"/>
          </a:p>
          <a:p>
            <a:pPr algn="just"/>
            <a:endParaRPr lang="en-US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Within the CNS, the </a:t>
            </a:r>
            <a:r>
              <a:rPr lang="en-US" dirty="0" err="1" smtClean="0"/>
              <a:t>brainsteam</a:t>
            </a:r>
            <a:r>
              <a:rPr lang="en-US" dirty="0" smtClean="0"/>
              <a:t> &amp; the hypothalamus play critical roles in the regulation of FI &amp; EB.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The CNS of chickens regulates FI </a:t>
            </a:r>
            <a:r>
              <a:rPr lang="en-US" b="1" dirty="0" smtClean="0">
                <a:solidFill>
                  <a:srgbClr val="7030A0"/>
                </a:solidFill>
              </a:rPr>
              <a:t>similar</a:t>
            </a:r>
            <a:r>
              <a:rPr lang="en-US" dirty="0" smtClean="0"/>
              <a:t> to mammals. 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sz="2800" dirty="0" smtClean="0"/>
              <a:t>regulation of FI and EB in </a:t>
            </a:r>
            <a:r>
              <a:rPr lang="en-US" sz="2800" b="1" dirty="0" smtClean="0">
                <a:solidFill>
                  <a:srgbClr val="7030A0"/>
                </a:solidFill>
              </a:rPr>
              <a:t>birds</a:t>
            </a:r>
            <a:r>
              <a:rPr lang="en-US" sz="2800" dirty="0" smtClean="0"/>
              <a:t> and </a:t>
            </a:r>
            <a:r>
              <a:rPr lang="en-US" sz="2800" b="1" dirty="0" smtClean="0">
                <a:solidFill>
                  <a:srgbClr val="7030A0"/>
                </a:solidFill>
              </a:rPr>
              <a:t>mammals</a:t>
            </a:r>
            <a:r>
              <a:rPr lang="en-US" sz="2800" dirty="0" smtClean="0"/>
              <a:t> involves similar: regulatory mechanisms, neural pathways and </a:t>
            </a:r>
            <a:r>
              <a:rPr lang="en-US" sz="2800" dirty="0" err="1" smtClean="0"/>
              <a:t>neuroanatomical</a:t>
            </a:r>
            <a:r>
              <a:rPr lang="en-US" sz="2800" dirty="0" smtClean="0"/>
              <a:t> sites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7638"/>
            <a:ext cx="8229600" cy="1401762"/>
          </a:xfrm>
        </p:spPr>
        <p:txBody>
          <a:bodyPr/>
          <a:lstStyle/>
          <a:p>
            <a:pPr algn="ctr"/>
            <a:r>
              <a:rPr lang="en-US" b="1" dirty="0" smtClean="0"/>
              <a:t>Why this presentation?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3200" dirty="0" smtClean="0"/>
              <a:t>To strengthen our understanding of </a:t>
            </a:r>
            <a:r>
              <a:rPr lang="en-US" sz="3200" dirty="0" err="1" smtClean="0"/>
              <a:t>nuropeptides</a:t>
            </a:r>
            <a:r>
              <a:rPr lang="en-US" sz="3200" dirty="0" smtClean="0"/>
              <a:t> </a:t>
            </a:r>
            <a:r>
              <a:rPr lang="en-US" sz="3200" dirty="0" err="1" smtClean="0"/>
              <a:t>controling</a:t>
            </a:r>
            <a:r>
              <a:rPr lang="en-US" sz="3200" dirty="0" smtClean="0"/>
              <a:t>:</a:t>
            </a:r>
          </a:p>
          <a:p>
            <a:pPr algn="just">
              <a:buNone/>
            </a:pPr>
            <a:r>
              <a:rPr lang="en-US" sz="3200" dirty="0" smtClean="0"/>
              <a:t>	Feed Regulation &amp; EB</a:t>
            </a:r>
          </a:p>
          <a:p>
            <a:pPr algn="ctr">
              <a:buNone/>
            </a:pPr>
            <a:r>
              <a:rPr lang="en-US" sz="3200" dirty="0" smtClean="0"/>
              <a:t>	 Not only say </a:t>
            </a:r>
            <a:r>
              <a:rPr lang="en-US" sz="3200" b="1" dirty="0" smtClean="0">
                <a:solidFill>
                  <a:srgbClr val="7030A0"/>
                </a:solidFill>
              </a:rPr>
              <a:t>“ Because of genetics !!”</a:t>
            </a:r>
          </a:p>
          <a:p>
            <a:pPr algn="just">
              <a:buFont typeface="Wingdings" pitchFamily="2" charset="2"/>
              <a:buChar char="v"/>
            </a:pPr>
            <a:endParaRPr lang="en-US" sz="32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3200" dirty="0" smtClean="0"/>
              <a:t>Important for </a:t>
            </a:r>
            <a:r>
              <a:rPr lang="en-US" sz="3200" b="1" dirty="0" smtClean="0">
                <a:solidFill>
                  <a:srgbClr val="7030A0"/>
                </a:solidFill>
              </a:rPr>
              <a:t>growth</a:t>
            </a:r>
            <a:r>
              <a:rPr lang="en-US" sz="3200" dirty="0" smtClean="0"/>
              <a:t> and </a:t>
            </a:r>
            <a:r>
              <a:rPr lang="en-US" sz="3200" b="1" dirty="0" smtClean="0">
                <a:solidFill>
                  <a:srgbClr val="7030A0"/>
                </a:solidFill>
              </a:rPr>
              <a:t>health</a:t>
            </a:r>
            <a:r>
              <a:rPr lang="en-US" sz="3200" dirty="0" smtClean="0"/>
              <a:t> to understand factors involved in feeding behavior </a:t>
            </a:r>
          </a:p>
          <a:p>
            <a:pPr algn="just">
              <a:buNone/>
            </a:pPr>
            <a:endParaRPr lang="en-US" sz="3200" dirty="0" smtClean="0"/>
          </a:p>
          <a:p>
            <a:pPr algn="just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3429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/>
              <a:t>A System for Regulating </a:t>
            </a:r>
            <a:br>
              <a:rPr lang="en-US" sz="5400" b="1" dirty="0" smtClean="0"/>
            </a:br>
            <a:r>
              <a:rPr lang="en-US" sz="5400" b="1" dirty="0" smtClean="0"/>
              <a:t>Feed Intake</a:t>
            </a:r>
            <a:br>
              <a:rPr lang="en-US" sz="5400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(Short &amp; long-term system)</a:t>
            </a:r>
            <a:br>
              <a:rPr lang="en-US" b="1" dirty="0" smtClean="0"/>
            </a:b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11178</TotalTime>
  <Words>1166</Words>
  <Application>Microsoft Office PowerPoint</Application>
  <PresentationFormat>On-screen Show (4:3)</PresentationFormat>
  <Paragraphs>235</Paragraphs>
  <Slides>46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Flow</vt:lpstr>
      <vt:lpstr>   Regulation of Feed Intake     </vt:lpstr>
      <vt:lpstr>Summarized &amp; Presented By Ahmed M. Al-Zahrani – PhD student  Animal Science Department Physiological Digestibility in Monogastric  Advisor Prof. Tarek Shafey </vt:lpstr>
      <vt:lpstr>Contents</vt:lpstr>
      <vt:lpstr>Introduction</vt:lpstr>
      <vt:lpstr>PowerPoint Presentation</vt:lpstr>
      <vt:lpstr>PowerPoint Presentation</vt:lpstr>
      <vt:lpstr>Why this presentation?</vt:lpstr>
      <vt:lpstr>PowerPoint Presentation</vt:lpstr>
      <vt:lpstr>A System for Regulating  Feed Intake  (Short &amp; long-term system) </vt:lpstr>
      <vt:lpstr>PowerPoint Presentation</vt:lpstr>
      <vt:lpstr>Regulating FI in Poultry</vt:lpstr>
      <vt:lpstr>PowerPoint Presentation</vt:lpstr>
      <vt:lpstr>1- Short-Term System</vt:lpstr>
      <vt:lpstr>PowerPoint Presentation</vt:lpstr>
      <vt:lpstr>PowerPoint Presentation</vt:lpstr>
      <vt:lpstr>2- Long-Term System</vt:lpstr>
      <vt:lpstr>PowerPoint Presentation</vt:lpstr>
      <vt:lpstr>PowerPoint Presentation</vt:lpstr>
      <vt:lpstr>Model for LT of EB &amp; BW</vt:lpstr>
      <vt:lpstr>PowerPoint Presentation</vt:lpstr>
      <vt:lpstr>PowerPoint Presentation</vt:lpstr>
      <vt:lpstr>PowerPoint Presentation</vt:lpstr>
      <vt:lpstr>An Integrated Regulatory System </vt:lpstr>
      <vt:lpstr>PowerPoint Presentation</vt:lpstr>
      <vt:lpstr>Neuropeptidergic Regulation  of Food Intake </vt:lpstr>
      <vt:lpstr>1- Orexigenic Neuropeptides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2- Anorexigenic Neuropeptides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  <vt:lpstr>PowerPoint Presentation</vt:lpstr>
      <vt:lpstr>PowerPoint Presentation</vt:lpstr>
      <vt:lpstr>Difference in FI (Broiler  and Layer)</vt:lpstr>
      <vt:lpstr>Thank You For Attendance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Regulation of food/feed intake neuro transmitter &amp; nutrients </dc:title>
  <dc:creator/>
  <cp:lastModifiedBy>User</cp:lastModifiedBy>
  <cp:revision>356</cp:revision>
  <dcterms:created xsi:type="dcterms:W3CDTF">2006-08-16T00:00:00Z</dcterms:created>
  <dcterms:modified xsi:type="dcterms:W3CDTF">2014-02-22T11:17:03Z</dcterms:modified>
</cp:coreProperties>
</file>